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79" r:id="rId2"/>
  </p:sldMasterIdLst>
  <p:notesMasterIdLst>
    <p:notesMasterId r:id="rId50"/>
  </p:notesMasterIdLst>
  <p:handoutMasterIdLst>
    <p:handoutMasterId r:id="rId51"/>
  </p:handoutMasterIdLst>
  <p:sldIdLst>
    <p:sldId id="270" r:id="rId3"/>
    <p:sldId id="611" r:id="rId4"/>
    <p:sldId id="516" r:id="rId5"/>
    <p:sldId id="572" r:id="rId6"/>
    <p:sldId id="542" r:id="rId7"/>
    <p:sldId id="543" r:id="rId8"/>
    <p:sldId id="585" r:id="rId9"/>
    <p:sldId id="608" r:id="rId10"/>
    <p:sldId id="609" r:id="rId11"/>
    <p:sldId id="610" r:id="rId12"/>
    <p:sldId id="603" r:id="rId13"/>
    <p:sldId id="614" r:id="rId14"/>
    <p:sldId id="612" r:id="rId15"/>
    <p:sldId id="613" r:id="rId16"/>
    <p:sldId id="566" r:id="rId17"/>
    <p:sldId id="547" r:id="rId18"/>
    <p:sldId id="575" r:id="rId19"/>
    <p:sldId id="604" r:id="rId20"/>
    <p:sldId id="577" r:id="rId21"/>
    <p:sldId id="578" r:id="rId22"/>
    <p:sldId id="588" r:id="rId23"/>
    <p:sldId id="576" r:id="rId24"/>
    <p:sldId id="597" r:id="rId25"/>
    <p:sldId id="600" r:id="rId26"/>
    <p:sldId id="599" r:id="rId27"/>
    <p:sldId id="598" r:id="rId28"/>
    <p:sldId id="594" r:id="rId29"/>
    <p:sldId id="593" r:id="rId30"/>
    <p:sldId id="601" r:id="rId31"/>
    <p:sldId id="616" r:id="rId32"/>
    <p:sldId id="605" r:id="rId33"/>
    <p:sldId id="574" r:id="rId34"/>
    <p:sldId id="617" r:id="rId35"/>
    <p:sldId id="546" r:id="rId36"/>
    <p:sldId id="535" r:id="rId37"/>
    <p:sldId id="554" r:id="rId38"/>
    <p:sldId id="596" r:id="rId39"/>
    <p:sldId id="615" r:id="rId40"/>
    <p:sldId id="581" r:id="rId41"/>
    <p:sldId id="582" r:id="rId42"/>
    <p:sldId id="583" r:id="rId43"/>
    <p:sldId id="584" r:id="rId44"/>
    <p:sldId id="606" r:id="rId45"/>
    <p:sldId id="562" r:id="rId46"/>
    <p:sldId id="602" r:id="rId47"/>
    <p:sldId id="587" r:id="rId48"/>
    <p:sldId id="595" r:id="rId49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 baseline="-250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C404"/>
    <a:srgbClr val="503312"/>
    <a:srgbClr val="BA4B06"/>
    <a:srgbClr val="6F8C21"/>
    <a:srgbClr val="F7F7F7"/>
    <a:srgbClr val="78A12A"/>
    <a:srgbClr val="FF0000"/>
    <a:srgbClr val="E1B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45" autoAdjust="0"/>
  </p:normalViewPr>
  <p:slideViewPr>
    <p:cSldViewPr snapToGrid="0">
      <p:cViewPr varScale="1">
        <p:scale>
          <a:sx n="107" d="100"/>
          <a:sy n="107" d="100"/>
        </p:scale>
        <p:origin x="-1688" y="-112"/>
      </p:cViewPr>
      <p:guideLst>
        <p:guide orient="horz" pos="2160"/>
        <p:guide orient="horz" pos="2448"/>
        <p:guide orient="horz" pos="3312"/>
        <p:guide pos="2880"/>
        <p:guide pos="576"/>
        <p:guide pos="5184"/>
        <p:guide pos="289"/>
        <p:guide pos="5615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5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aseline="0"/>
            </a:lvl1pPr>
          </a:lstStyle>
          <a:p>
            <a:pPr>
              <a:defRPr/>
            </a:pPr>
            <a:fld id="{65D811A3-6E5E-F140-8D00-F880F5EBB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48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aseline="0"/>
            </a:lvl1pPr>
          </a:lstStyle>
          <a:p>
            <a:pPr>
              <a:defRPr/>
            </a:pPr>
            <a:fld id="{E049CDD6-2D4D-4242-9650-0FE297653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8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S" TargetMode="External"/><Relationship Id="rId4" Type="http://schemas.openxmlformats.org/officeDocument/2006/relationships/hyperlink" Target="http://en.wikipedia.org/wiki/Bronchitis" TargetMode="External"/><Relationship Id="rId5" Type="http://schemas.openxmlformats.org/officeDocument/2006/relationships/hyperlink" Target="http://en.wikipedia.org/wiki/Pneumonia" TargetMode="External"/><Relationship Id="rId6" Type="http://schemas.openxmlformats.org/officeDocument/2006/relationships/hyperlink" Target="http://en.wikipedia.org/wiki/Chronic_(medicine)" TargetMode="External"/><Relationship Id="rId7" Type="http://schemas.openxmlformats.org/officeDocument/2006/relationships/hyperlink" Target="http://en.wikipedia.org/wiki/Cough" TargetMode="External"/><Relationship Id="rId8" Type="http://schemas.openxmlformats.org/officeDocument/2006/relationships/hyperlink" Target="http://en.wikipedia.org/wiki/Influenza_w/_pneumonia" TargetMode="External"/><Relationship Id="rId9" Type="http://schemas.openxmlformats.org/officeDocument/2006/relationships/hyperlink" Target="http://en.wikipedia.org/wiki/Influenza_w/_other_respiratory_manifestation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0FE975B-ADEB-704A-8579-DFB9A608DCEA}" type="slidenum">
              <a:rPr lang="en-US" sz="1200" baseline="0"/>
              <a:pPr eaLnBrk="1" hangingPunct="1"/>
              <a:t>1</a:t>
            </a:fld>
            <a:endParaRPr lang="en-US" sz="1200" baseline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DEDBA83-20A2-0A40-9305-9165E07EFBE8}" type="slidenum">
              <a:rPr lang="en-US" sz="1200" baseline="0"/>
              <a:pPr eaLnBrk="1" hangingPunct="1"/>
              <a:t>14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5AEB0B73-63B6-5241-B428-378FEC0FE19A}" type="slidenum">
              <a:rPr lang="en-US" sz="1200" baseline="0"/>
              <a:pPr eaLnBrk="1" hangingPunct="1"/>
              <a:t>15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A005F4D6-BECF-E845-A172-C07E52141A35}" type="slidenum">
              <a:rPr lang="en-US" sz="1200" baseline="0"/>
              <a:pPr eaLnBrk="1" hangingPunct="1"/>
              <a:t>16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694085DE-4D7D-9B49-B40A-2539A21040FA}" type="slidenum">
              <a:rPr lang="en-US" sz="1200" baseline="0"/>
              <a:pPr eaLnBrk="1" hangingPunct="1"/>
              <a:t>17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DEDBA83-20A2-0A40-9305-9165E07EFBE8}" type="slidenum">
              <a:rPr lang="en-US" sz="1200" baseline="0"/>
              <a:pPr eaLnBrk="1" hangingPunct="1"/>
              <a:t>18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EBDF4A0-44B8-5542-8DEC-73EFFF2FEE7D}" type="slidenum">
              <a:rPr lang="en-US" sz="1200" baseline="0"/>
              <a:pPr eaLnBrk="1" hangingPunct="1"/>
              <a:t>19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E4A494F0-A65C-6A47-BBC3-474FAC0CBDAB}" type="slidenum">
              <a:rPr lang="en-US" sz="1200" baseline="0"/>
              <a:pPr eaLnBrk="1" hangingPunct="1"/>
              <a:t>20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98E78D93-C3A0-8E4D-B127-F191E0290F5C}" type="slidenum">
              <a:rPr lang="en-US" sz="1200" baseline="0"/>
              <a:pPr eaLnBrk="1" hangingPunct="1"/>
              <a:t>21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A994853-DE2B-F640-9406-DFFA9D4F99AD}" type="slidenum">
              <a:rPr lang="en-US" sz="1200" baseline="0"/>
              <a:pPr eaLnBrk="1" hangingPunct="1"/>
              <a:t>22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A994853-DE2B-F640-9406-DFFA9D4F99AD}" type="slidenum">
              <a:rPr lang="en-US" sz="1200" baseline="0"/>
              <a:pPr eaLnBrk="1" hangingPunct="1"/>
              <a:t>23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DEDBA83-20A2-0A40-9305-9165E07EFBE8}" type="slidenum">
              <a:rPr lang="en-US" sz="1200" baseline="0"/>
              <a:pPr eaLnBrk="1" hangingPunct="1"/>
              <a:t>3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A994853-DE2B-F640-9406-DFFA9D4F99AD}" type="slidenum">
              <a:rPr lang="en-US" sz="1200" baseline="0"/>
              <a:pPr eaLnBrk="1" hangingPunct="1"/>
              <a:t>24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A994853-DE2B-F640-9406-DFFA9D4F99AD}" type="slidenum">
              <a:rPr lang="en-US" sz="1200" baseline="0"/>
              <a:pPr eaLnBrk="1" hangingPunct="1"/>
              <a:t>25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A994853-DE2B-F640-9406-DFFA9D4F99AD}" type="slidenum">
              <a:rPr lang="en-US" sz="1200" baseline="0"/>
              <a:pPr eaLnBrk="1" hangingPunct="1"/>
              <a:t>26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EBDF4A0-44B8-5542-8DEC-73EFFF2FEE7D}" type="slidenum">
              <a:rPr lang="en-US" sz="1200" baseline="0"/>
              <a:pPr eaLnBrk="1" hangingPunct="1"/>
              <a:t>27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56CDF562-87B5-F646-88F7-7D2973E052F1}" type="slidenum">
              <a:rPr lang="en-US" sz="1200" baseline="0"/>
              <a:pPr eaLnBrk="1" hangingPunct="1"/>
              <a:t>28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56CDF562-87B5-F646-88F7-7D2973E052F1}" type="slidenum">
              <a:rPr lang="en-US" sz="1200" baseline="0"/>
              <a:pPr eaLnBrk="1" hangingPunct="1"/>
              <a:t>29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DEDBA83-20A2-0A40-9305-9165E07EFBE8}" type="slidenum">
              <a:rPr lang="en-US" sz="1200" baseline="0"/>
              <a:pPr eaLnBrk="1" hangingPunct="1"/>
              <a:t>31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CCC53F96-7340-9C4C-B96D-1FE645862C2A}" type="slidenum">
              <a:rPr lang="en-US" sz="1200" baseline="0"/>
              <a:pPr eaLnBrk="1" hangingPunct="1"/>
              <a:t>32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CDA68FB4-ECEB-144C-B20C-FDDCE6CCC5F6}" type="slidenum">
              <a:rPr lang="en-US" sz="1200" baseline="0"/>
              <a:pPr eaLnBrk="1" hangingPunct="1"/>
              <a:t>34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0085FAE8-1D01-6242-9040-7A5B65CA84F7}" type="slidenum">
              <a:rPr lang="en-US" sz="1200" baseline="0"/>
              <a:pPr eaLnBrk="1" hangingPunct="1"/>
              <a:t>35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4CA2D4A8-1E42-814F-952A-0EA94EA76FCB}" type="slidenum">
              <a:rPr lang="en-US" sz="1200" baseline="0"/>
              <a:pPr eaLnBrk="1" hangingPunct="1"/>
              <a:t>4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69CF9164-431F-4F4E-96F9-5A40EE184B6C}" type="slidenum">
              <a:rPr lang="en-US" sz="1200" baseline="0"/>
              <a:pPr eaLnBrk="1" hangingPunct="1"/>
              <a:t>36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A994853-DE2B-F640-9406-DFFA9D4F99AD}" type="slidenum">
              <a:rPr lang="en-US" sz="1200" baseline="0"/>
              <a:pPr eaLnBrk="1" hangingPunct="1"/>
              <a:t>37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DEDBA83-20A2-0A40-9305-9165E07EFBE8}" type="slidenum">
              <a:rPr lang="en-US" sz="1200" baseline="0"/>
              <a:pPr eaLnBrk="1" hangingPunct="1"/>
              <a:t>38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D6E69EF4-65FC-C340-8879-0B43D524EC20}" type="slidenum">
              <a:rPr lang="en-US" sz="1200" baseline="0"/>
              <a:pPr eaLnBrk="1" hangingPunct="1"/>
              <a:t>39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948D233A-E46C-BA40-A713-CEBB0A7B22C1}" type="slidenum">
              <a:rPr lang="en-US" sz="1200" baseline="0"/>
              <a:pPr eaLnBrk="1" hangingPunct="1"/>
              <a:t>40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1384475C-8284-2C4D-BF45-916CF53FD255}" type="slidenum">
              <a:rPr lang="en-US" sz="1200" baseline="0"/>
              <a:pPr eaLnBrk="1" hangingPunct="1"/>
              <a:t>41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161882DA-DAE2-A944-A5B6-F70AB9BCEB6D}" type="slidenum">
              <a:rPr lang="en-US" sz="1200" baseline="0"/>
              <a:pPr eaLnBrk="1" hangingPunct="1"/>
              <a:t>42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DEDBA83-20A2-0A40-9305-9165E07EFBE8}" type="slidenum">
              <a:rPr lang="en-US" sz="1200" baseline="0"/>
              <a:pPr eaLnBrk="1" hangingPunct="1"/>
              <a:t>43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A8097C19-7A63-1C45-8360-C7923758C36E}" type="slidenum">
              <a:rPr lang="en-US" sz="1200" baseline="0"/>
              <a:pPr eaLnBrk="1" hangingPunct="1"/>
              <a:t>44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m" charset="0"/>
              <a:cs typeface="Ariam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7E6449F7-CF8A-2245-9B70-87CDD0D738F7}" type="slidenum">
              <a:rPr lang="en-US" sz="1200" baseline="0"/>
              <a:pPr eaLnBrk="1" hangingPunct="1"/>
              <a:t>46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43863AA8-ECEE-B349-977A-E87C6FB48F70}" type="slidenum">
              <a:rPr lang="en-US" sz="1200" baseline="0"/>
              <a:pPr eaLnBrk="1" hangingPunct="1"/>
              <a:t>5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EBDF4A0-44B8-5542-8DEC-73EFFF2FEE7D}" type="slidenum">
              <a:rPr lang="en-US" sz="1200" baseline="0"/>
              <a:pPr eaLnBrk="1" hangingPunct="1"/>
              <a:t>47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m" charset="0"/>
                <a:cs typeface="Ariam" charset="0"/>
              </a:rPr>
              <a:t>For reference, these are the definitions of the ICD codes:</a:t>
            </a:r>
          </a:p>
          <a:p>
            <a:endParaRPr lang="en-US">
              <a:latin typeface="Ariam" charset="0"/>
              <a:cs typeface="Ariam" charset="0"/>
            </a:endParaRPr>
          </a:p>
          <a:p>
            <a:pPr eaLnBrk="1" hangingPunct="1"/>
            <a:r>
              <a:rPr lang="en-US"/>
              <a:t>The “ILI-large” and “ILI-small” groups are based on whether the codes are used more than 75,000 times during the 4-year period studied by </a:t>
            </a:r>
            <a:r>
              <a:rPr lang="en-US" i="1"/>
              <a:t>Marsden-Haug et al. </a:t>
            </a:r>
            <a:r>
              <a:rPr lang="en-US"/>
              <a:t>(2007).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“ILI-large” is defined by any one of the following codes:</a:t>
            </a:r>
          </a:p>
          <a:p>
            <a:pPr eaLnBrk="1" hangingPunct="1"/>
            <a:endParaRPr lang="en-US"/>
          </a:p>
          <a:p>
            <a:pPr eaLnBrk="1" hangingPunct="1"/>
            <a:r>
              <a:rPr lang="fr-FR"/>
              <a:t>079.99 (7999) = Viral infection NOS</a:t>
            </a:r>
          </a:p>
          <a:p>
            <a:pPr eaLnBrk="1" hangingPunct="1"/>
            <a:r>
              <a:rPr lang="es-ES_tradnl"/>
              <a:t>461.9 (4619)   = Sinusitis, acute, NOS</a:t>
            </a:r>
            <a:endParaRPr lang="es-ES_tradnl">
              <a:hlinkClick r:id="rId3"/>
            </a:endParaRPr>
          </a:p>
          <a:p>
            <a:pPr eaLnBrk="1" hangingPunct="1"/>
            <a:r>
              <a:rPr lang="es-ES_tradnl"/>
              <a:t>465.9 (4659)   = Upper respiratory infection, acute, NOS</a:t>
            </a:r>
            <a:endParaRPr lang="es-ES_tradnl">
              <a:hlinkClick r:id="rId3"/>
            </a:endParaRPr>
          </a:p>
          <a:p>
            <a:pPr eaLnBrk="1" hangingPunct="1"/>
            <a:r>
              <a:rPr lang="ro-RO"/>
              <a:t>466.0 (4660)   = Bronchitis, acute</a:t>
            </a:r>
            <a:endParaRPr lang="ro-RO">
              <a:hlinkClick r:id="rId4"/>
            </a:endParaRPr>
          </a:p>
          <a:p>
            <a:pPr eaLnBrk="1" hangingPunct="1"/>
            <a:r>
              <a:rPr lang="ro-RO"/>
              <a:t>486 (486)        = Pneumonia, organism unspecified</a:t>
            </a:r>
            <a:endParaRPr lang="ro-RO">
              <a:hlinkClick r:id="rId5"/>
            </a:endParaRPr>
          </a:p>
          <a:p>
            <a:pPr eaLnBrk="1" hangingPunct="1"/>
            <a:r>
              <a:rPr lang="ro-RO"/>
              <a:t>490 (490)        = Bronchitis, not specified as acute or chronic</a:t>
            </a:r>
            <a:endParaRPr lang="ro-RO">
              <a:hlinkClick r:id="rId6"/>
            </a:endParaRPr>
          </a:p>
          <a:p>
            <a:pPr eaLnBrk="1" hangingPunct="1"/>
            <a:r>
              <a:rPr lang="it-IT"/>
              <a:t>780.6 (7806)   = Fever, </a:t>
            </a:r>
            <a:r>
              <a:rPr lang="it-IT">
                <a:solidFill>
                  <a:schemeClr val="tx2"/>
                </a:solidFill>
              </a:rPr>
              <a:t>nonperinatal</a:t>
            </a:r>
          </a:p>
          <a:p>
            <a:pPr eaLnBrk="1" hangingPunct="1"/>
            <a:r>
              <a:rPr lang="en-US"/>
              <a:t>786.2 (7862)   = Cough</a:t>
            </a:r>
            <a:endParaRPr lang="en-US">
              <a:hlinkClick r:id="rId7"/>
            </a:endParaRP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The “ILI-small” is defined by one of the following codes: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465.8 (4658)   = Infectious upper respiratory, multiple sites, acute NEC</a:t>
            </a:r>
          </a:p>
          <a:p>
            <a:pPr eaLnBrk="1" hangingPunct="1"/>
            <a:r>
              <a:rPr lang="it-IT"/>
              <a:t>487.0 (4870)   =  Influenza w/ pneumonia </a:t>
            </a:r>
            <a:endParaRPr lang="it-IT">
              <a:hlinkClick r:id="rId8"/>
            </a:endParaRPr>
          </a:p>
          <a:p>
            <a:pPr eaLnBrk="1" hangingPunct="1"/>
            <a:r>
              <a:rPr lang="it-IT"/>
              <a:t>487.1 (4871)   = Influenza w/ other respiratory manifestations</a:t>
            </a:r>
            <a:endParaRPr lang="it-IT">
              <a:hlinkClick r:id="rId9"/>
            </a:endParaRPr>
          </a:p>
          <a:p>
            <a:pPr eaLnBrk="1" hangingPunct="1"/>
            <a:r>
              <a:rPr lang="it-IT"/>
              <a:t>487.8 (4878)   = Influenza with manifestation NEC</a:t>
            </a:r>
          </a:p>
          <a:p>
            <a:endParaRPr lang="en-US">
              <a:latin typeface="Ariam" charset="0"/>
              <a:cs typeface="Ariam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801B56D2-349E-0D45-8F24-7CC4289CFD21}" type="slidenum">
              <a:rPr lang="en-US" sz="1200" baseline="0"/>
              <a:pPr eaLnBrk="1" hangingPunct="1"/>
              <a:t>6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m" charset="0"/>
              <a:cs typeface="Ariam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1268B8FC-8C4E-7448-8583-82161CE0592A}" type="slidenum">
              <a:rPr lang="en-US" sz="1200" baseline="0"/>
              <a:pPr eaLnBrk="1" hangingPunct="1"/>
              <a:t>7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DEDBA83-20A2-0A40-9305-9165E07EFBE8}" type="slidenum">
              <a:rPr lang="en-US" sz="1200" baseline="0"/>
              <a:pPr eaLnBrk="1" hangingPunct="1"/>
              <a:t>11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DEDBA83-20A2-0A40-9305-9165E07EFBE8}" type="slidenum">
              <a:rPr lang="en-US" sz="1200" baseline="0"/>
              <a:pPr eaLnBrk="1" hangingPunct="1"/>
              <a:t>12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DEDBA83-20A2-0A40-9305-9165E07EFBE8}" type="slidenum">
              <a:rPr lang="en-US" sz="1200" baseline="0"/>
              <a:pPr eaLnBrk="1" hangingPunct="1"/>
              <a:t>13</a:t>
            </a:fld>
            <a:endParaRPr lang="en-US" sz="1200" baseline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IC-0_107_1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835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6573838"/>
            <a:ext cx="16319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735138" y="4729163"/>
            <a:ext cx="6496050" cy="469900"/>
          </a:xfrm>
        </p:spPr>
        <p:txBody>
          <a:bodyPr lIns="91440" tIns="45720" rIns="91440" bIns="45720"/>
          <a:lstStyle>
            <a:lvl1pPr>
              <a:defRPr sz="2400">
                <a:solidFill>
                  <a:srgbClr val="006BB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35138" y="5194300"/>
            <a:ext cx="6496050" cy="560388"/>
          </a:xfrm>
        </p:spPr>
        <p:txBody>
          <a:bodyPr lIns="91440" tIns="45720" rIns="91440" bIns="45720"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84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0C446-9317-EA4B-84E6-9273D6E422D1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0094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B63EF-BB72-744F-9EDA-10DE60F19A34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38406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379538"/>
            <a:ext cx="9145588" cy="1362075"/>
          </a:xfrm>
          <a:prstGeom prst="rect">
            <a:avLst/>
          </a:prstGeom>
          <a:solidFill>
            <a:srgbClr val="006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4" descr="McLean3 - tower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1"/>
          <a:stretch>
            <a:fillRect/>
          </a:stretch>
        </p:blipFill>
        <p:spPr bwMode="auto">
          <a:xfrm>
            <a:off x="0" y="1379538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Rectangle 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914525" y="3387725"/>
            <a:ext cx="6430963" cy="40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400" b="1">
                <a:solidFill>
                  <a:srgbClr val="006BB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924050" y="3816350"/>
            <a:ext cx="6440488" cy="555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02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25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08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2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34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8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560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61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71414-3335-2946-93C9-7EDCDA8D9483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6297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683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1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0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79366-A1DA-7641-A712-8A9AC09C22A9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1052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738"/>
            <a:ext cx="4038600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738"/>
            <a:ext cx="4038600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90692-FC85-CE49-85BD-AA4D6E4FB4A4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296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FBEF-B66C-8E48-A8E1-6252CB6DDA27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8945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BA24-05C5-6647-835F-515741B953FD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1154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89A9-8D3E-CF43-BAFA-9B9D6E7FD55C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1507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20230-1D47-CB47-8876-CDA693442C3A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946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 flipH="1">
            <a:off x="457200" y="6373813"/>
            <a:ext cx="35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FF9FB-D911-DE4A-AC34-35A104E96703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3325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5C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9738"/>
            <a:ext cx="822960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715125"/>
            <a:ext cx="9144000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600" baseline="30000">
                <a:solidFill>
                  <a:schemeClr val="bg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2008 Science Applications International Corporation. All rights reserved. SAIC and the SAIC logo are registered trademarks of Science Applications International Corporation in the U.S. and/or other countries.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5278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6388100"/>
            <a:ext cx="9144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200" i="1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60325"/>
            <a:ext cx="20764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pitchFamily="60" charset="-128"/>
          <a:cs typeface="ＭＳ Ｐゴシック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pitchFamily="60" charset="-128"/>
          <a:cs typeface="ＭＳ Ｐゴシック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pitchFamily="60" charset="-128"/>
          <a:cs typeface="ＭＳ Ｐゴシック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pitchFamily="60" charset="-128"/>
          <a:cs typeface="ＭＳ Ｐゴシック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pitchFamily="60" charset="-128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pitchFamily="60" charset="-128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pitchFamily="60" charset="-128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ＭＳ Ｐゴシック" pitchFamily="6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12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Myriad Pro" pitchFamily="60" charset="0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Myriad Pro" pitchFamily="60" charset="0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Myriad Pro" pitchFamily="60" charset="0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Myriad Pro" pitchFamily="60" charset="0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Myriad Pro" pitchFamily="60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73388" y="2740025"/>
            <a:ext cx="3195637" cy="762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4400" b="1" baseline="0" smtClean="0">
                <a:ea typeface="ＭＳ Ｐゴシック" charset="0"/>
                <a:cs typeface="ＭＳ Ｐゴシック" charset="0"/>
              </a:rPr>
              <a:t>Do Not Use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854075" y="187325"/>
            <a:ext cx="7431088" cy="42576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11163" y="4906963"/>
            <a:ext cx="32781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000" b="1" baseline="0">
                <a:solidFill>
                  <a:schemeClr val="bg1"/>
                </a:solidFill>
              </a:rPr>
              <a:t>David P. Bacon</a:t>
            </a:r>
          </a:p>
          <a:p>
            <a:pPr algn="ctr" eaLnBrk="1" hangingPunct="1"/>
            <a:r>
              <a:rPr lang="en-US" b="1" i="1" baseline="0">
                <a:solidFill>
                  <a:schemeClr val="bg1"/>
                </a:solidFill>
              </a:rPr>
              <a:t>Director</a:t>
            </a:r>
          </a:p>
          <a:p>
            <a:pPr algn="ctr" eaLnBrk="1" hangingPunct="1"/>
            <a:r>
              <a:rPr lang="en-US" b="1" i="1" baseline="0">
                <a:solidFill>
                  <a:schemeClr val="bg1"/>
                </a:solidFill>
              </a:rPr>
              <a:t>Center for Atmospheric Physics</a:t>
            </a:r>
          </a:p>
          <a:p>
            <a:pPr algn="ctr" eaLnBrk="1" hangingPunct="1"/>
            <a:r>
              <a:rPr lang="en-US" b="1" i="1" baseline="0">
                <a:solidFill>
                  <a:schemeClr val="bg1"/>
                </a:solidFill>
              </a:rPr>
              <a:t>SAIC</a:t>
            </a:r>
            <a:endParaRPr lang="en-US" b="1" i="1">
              <a:solidFill>
                <a:schemeClr val="bg1"/>
              </a:solidFill>
            </a:endParaRPr>
          </a:p>
        </p:txBody>
      </p:sp>
      <p:sp>
        <p:nvSpPr>
          <p:cNvPr id="17411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462088" y="4456113"/>
            <a:ext cx="6496050" cy="1143000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rgbClr val="05C404"/>
                </a:solidFill>
                <a:latin typeface="Arial" charset="0"/>
                <a:ea typeface="ＭＳ Ｐゴシック" charset="0"/>
              </a:rPr>
              <a:t>Transmission Dynamics of Pandemic Influenza within the Military Population: Inferences from AFHSC's Defense Medical Surveillance System</a:t>
            </a:r>
          </a:p>
        </p:txBody>
      </p:sp>
      <p:sp>
        <p:nvSpPr>
          <p:cNvPr id="17412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10894" y="5790325"/>
            <a:ext cx="4010025" cy="560388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Arial" charset="0"/>
                <a:ea typeface="ＭＳ Ｐゴシック" charset="0"/>
              </a:rPr>
              <a:t>David P. Bacon</a:t>
            </a:r>
          </a:p>
          <a:p>
            <a:pPr algn="ctr" eaLnBrk="1" hangingPunct="1"/>
            <a:r>
              <a:rPr lang="en-US" dirty="0">
                <a:latin typeface="Arial" charset="0"/>
                <a:ea typeface="ＭＳ Ｐゴシック" charset="0"/>
              </a:rPr>
              <a:t>Science Applications International Corporation</a:t>
            </a:r>
          </a:p>
        </p:txBody>
      </p:sp>
      <p:sp>
        <p:nvSpPr>
          <p:cNvPr id="17413" name="Rectangle 16"/>
          <p:cNvSpPr txBox="1">
            <a:spLocks noChangeArrowheads="1"/>
          </p:cNvSpPr>
          <p:nvPr/>
        </p:nvSpPr>
        <p:spPr bwMode="auto">
          <a:xfrm>
            <a:off x="904953" y="5663825"/>
            <a:ext cx="34496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1400" baseline="0" dirty="0" smtClean="0">
                <a:ea typeface="ＭＳ Ｐゴシック" charset="0"/>
                <a:cs typeface="ＭＳ Ｐゴシック" charset="0"/>
              </a:rPr>
              <a:t>Steven Riley</a:t>
            </a:r>
            <a:endParaRPr lang="en-US" sz="1400" baseline="0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1400" baseline="0" dirty="0" smtClean="0">
                <a:ea typeface="ＭＳ Ｐゴシック" charset="0"/>
                <a:cs typeface="ＭＳ Ｐゴシック" charset="0"/>
              </a:rPr>
              <a:t>Pete Riley</a:t>
            </a:r>
            <a:endParaRPr lang="en-US" sz="1400" baseline="0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1400" baseline="0" dirty="0">
                <a:ea typeface="ＭＳ Ｐゴシック" charset="0"/>
                <a:cs typeface="ＭＳ Ｐゴシック" charset="0"/>
              </a:rPr>
              <a:t>Predictive Science, Inc.</a:t>
            </a:r>
          </a:p>
        </p:txBody>
      </p:sp>
      <p:pic>
        <p:nvPicPr>
          <p:cNvPr id="17414" name="Picture 7" descr="map-ts-t-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20675"/>
            <a:ext cx="53879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4029075" y="4084638"/>
            <a:ext cx="949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000" baseline="0"/>
              <a:t>Time (weeks)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8433" y="2268717"/>
            <a:ext cx="338554" cy="1653320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000" baseline="0" dirty="0"/>
              <a:t>Number of Reported Cases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R0 and the cumulative attack rate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31" y="1593958"/>
            <a:ext cx="8617552" cy="432051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0" y="6569881"/>
            <a:ext cx="1355524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WER 2009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18998" y="2860716"/>
            <a:ext cx="7394725" cy="68847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Overview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78346" y="2110643"/>
            <a:ext cx="7454074" cy="381210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Background</a:t>
            </a:r>
          </a:p>
          <a:p>
            <a:pPr marL="0" indent="0" eaLnBrk="1" hangingPunct="1"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Spatial patterns in military populations</a:t>
            </a:r>
          </a:p>
          <a:p>
            <a:pPr marL="0" indent="0" eaLnBrk="1" hangingPunct="1"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Incidence patterns for individual military populations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Other interesting questions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Summary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42435" y="0"/>
            <a:ext cx="6777509" cy="13795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</a:rPr>
              <a:t>The 2009 H1N1 pandemic in US military populations is suggestive of a global wave from west to east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78346" y="2110643"/>
            <a:ext cx="7454074" cy="381210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</a:rPr>
              <a:t>Movie 1: ILI-small-world-zip5-movie.qt</a:t>
            </a:r>
          </a:p>
        </p:txBody>
      </p:sp>
    </p:spTree>
    <p:extLst>
      <p:ext uri="{BB962C8B-B14F-4D97-AF65-F5344CB8AC3E}">
        <p14:creationId xmlns:p14="http://schemas.microsoft.com/office/powerpoint/2010/main" val="241828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Within CONUS, the 2009 H1N1 pandemic was more synchronized in the largest bases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78346" y="2110643"/>
            <a:ext cx="7454074" cy="381210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</a:rPr>
              <a:t>Movie 1: ILI-small-usa-zip5-movie.qt</a:t>
            </a:r>
          </a:p>
        </p:txBody>
      </p:sp>
    </p:spTree>
    <p:extLst>
      <p:ext uri="{BB962C8B-B14F-4D97-AF65-F5344CB8AC3E}">
        <p14:creationId xmlns:p14="http://schemas.microsoft.com/office/powerpoint/2010/main" val="122118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The 2009 H1N1 pandemic was significantly larger than the subsequent 2010-2011 H3N2 seasonal epidemic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78346" y="2110643"/>
            <a:ext cx="7454074" cy="381210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</a:rPr>
              <a:t>Movie 1: ILI-small-side68-usa-movie.qt</a:t>
            </a:r>
          </a:p>
        </p:txBody>
      </p:sp>
    </p:spTree>
    <p:extLst>
      <p:ext uri="{BB962C8B-B14F-4D97-AF65-F5344CB8AC3E}">
        <p14:creationId xmlns:p14="http://schemas.microsoft.com/office/powerpoint/2010/main" val="241828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data suggest the presence of </a:t>
            </a:r>
            <a:r>
              <a:rPr lang="en-US" dirty="0" smtClean="0">
                <a:latin typeface="Arial" charset="0"/>
                <a:ea typeface="ＭＳ Ｐゴシック" charset="0"/>
              </a:rPr>
              <a:t>waves (with San Diego as an arbitrary starting point) 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9938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39939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39940" name="Picture 1" descr="phase-92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16075"/>
            <a:ext cx="6492875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" descr="map-world-ILI-smal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6138"/>
            <a:ext cx="3706813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Incidence in military populations often matched local civilian populations 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Screen Shot 2012-03-19 at 6.55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9" y="1421517"/>
            <a:ext cx="3985765" cy="3000778"/>
          </a:xfrm>
          <a:prstGeom prst="rect">
            <a:avLst/>
          </a:prstGeom>
        </p:spPr>
      </p:pic>
      <p:pic>
        <p:nvPicPr>
          <p:cNvPr id="3" name="Picture 2" descr="Screen Shot 2012-03-19 at 6.57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60" y="1408379"/>
            <a:ext cx="4132036" cy="3117010"/>
          </a:xfrm>
          <a:prstGeom prst="rect">
            <a:avLst/>
          </a:prstGeom>
        </p:spPr>
      </p:pic>
      <p:pic>
        <p:nvPicPr>
          <p:cNvPr id="4" name="Picture 3" descr="Screen Shot 2012-03-19 at 7.01.3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3" y="3863278"/>
            <a:ext cx="3860032" cy="2994722"/>
          </a:xfrm>
          <a:prstGeom prst="rect">
            <a:avLst/>
          </a:prstGeom>
        </p:spPr>
      </p:pic>
      <p:pic>
        <p:nvPicPr>
          <p:cNvPr id="7" name="Picture 6" descr="Screen Shot 2012-03-19 at 10.31.2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22" y="3909661"/>
            <a:ext cx="4159175" cy="2785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These patterns were consistent for many locations for which civilian and military data were available 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460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3" y="1604963"/>
            <a:ext cx="5140325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9641" y="2255335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aseline="0" dirty="0" smtClean="0"/>
              <a:t>Correlation</a:t>
            </a:r>
          </a:p>
          <a:p>
            <a:pPr marL="285750" indent="-285750">
              <a:buFont typeface="Arial"/>
              <a:buChar char="•"/>
            </a:pPr>
            <a:endParaRPr lang="en-US" baseline="0" dirty="0"/>
          </a:p>
          <a:p>
            <a:pPr marL="285750" indent="-285750">
              <a:buFont typeface="Arial"/>
              <a:buChar char="•"/>
            </a:pPr>
            <a:r>
              <a:rPr lang="en-US" baseline="0" dirty="0" smtClean="0"/>
              <a:t>Lag</a:t>
            </a:r>
            <a:endParaRPr lang="en-US" baseline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18998" y="3762850"/>
            <a:ext cx="7394725" cy="68847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Overview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78346" y="2110643"/>
            <a:ext cx="7454074" cy="381210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Background</a:t>
            </a:r>
          </a:p>
          <a:p>
            <a:pPr marL="0" indent="0" eaLnBrk="1" hangingPunct="1"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Spatial patterns in military populations</a:t>
            </a:r>
          </a:p>
          <a:p>
            <a:pPr marL="0" indent="0" eaLnBrk="1" hangingPunct="1"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Incidence patterns for individual military populations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Other interesting questions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Summary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3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185738" y="0"/>
            <a:ext cx="6799262" cy="13795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Base profiles show a range of characteristics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8370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58371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3" name="Picture 2" descr="Screen Shot 2012-03-19 at 7.33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5" y="1391875"/>
            <a:ext cx="8309743" cy="532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980" y="2160805"/>
            <a:ext cx="6700135" cy="347753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Michal </a:t>
            </a:r>
            <a:r>
              <a:rPr lang="en-US" sz="2000" dirty="0"/>
              <a:t>Ben-</a:t>
            </a:r>
            <a:r>
              <a:rPr lang="en-US" sz="2000" dirty="0" smtClean="0"/>
              <a:t>Nun and </a:t>
            </a:r>
            <a:r>
              <a:rPr lang="en-US" sz="2000" dirty="0"/>
              <a:t>Richard </a:t>
            </a:r>
            <a:r>
              <a:rPr lang="en-US" sz="2000" dirty="0" err="1" smtClean="0"/>
              <a:t>Armenta</a:t>
            </a:r>
            <a:endParaRPr lang="en-US" sz="2000" dirty="0" smtClean="0"/>
          </a:p>
          <a:p>
            <a:pPr marL="0" indent="0">
              <a:buNone/>
            </a:pPr>
            <a:r>
              <a:rPr lang="en-US" sz="1600" i="1" dirty="0"/>
              <a:t>Predictive Science Inc., San Diego, CA, USA</a:t>
            </a:r>
            <a:br>
              <a:rPr lang="en-US" sz="1600" i="1" dirty="0"/>
            </a:br>
            <a:endParaRPr lang="en-US" sz="1600" i="1" dirty="0" smtClean="0"/>
          </a:p>
          <a:p>
            <a:pPr marL="0" indent="0">
              <a:buNone/>
            </a:pPr>
            <a:r>
              <a:rPr lang="en-US" sz="2000" dirty="0" smtClean="0"/>
              <a:t>Angela </a:t>
            </a:r>
            <a:r>
              <a:rPr lang="en-US" sz="2000" dirty="0"/>
              <a:t>A. </a:t>
            </a:r>
            <a:r>
              <a:rPr lang="en-US" sz="2000" dirty="0" err="1" smtClean="0"/>
              <a:t>Eick</a:t>
            </a:r>
            <a:endParaRPr lang="en-US" sz="2000" dirty="0" smtClean="0"/>
          </a:p>
          <a:p>
            <a:pPr marL="0" indent="0">
              <a:buNone/>
            </a:pPr>
            <a:r>
              <a:rPr lang="en-US" sz="1600" i="1" dirty="0"/>
              <a:t>Armed Forces Health Surveillance Center, Silver Spring, MD, USA</a:t>
            </a:r>
            <a:br>
              <a:rPr lang="en-US" sz="1600" i="1" dirty="0"/>
            </a:br>
            <a:r>
              <a:rPr lang="en-US" sz="1600" i="1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Dylan George</a:t>
            </a:r>
            <a:endParaRPr lang="en-US" sz="2000" dirty="0"/>
          </a:p>
          <a:p>
            <a:pPr marL="0" indent="0">
              <a:buNone/>
            </a:pPr>
            <a:r>
              <a:rPr lang="en-US" sz="1600" i="1" dirty="0" smtClean="0"/>
              <a:t>National </a:t>
            </a:r>
            <a:r>
              <a:rPr lang="en-US" sz="1600" i="1" dirty="0"/>
              <a:t>Center for Medical Intelligence, Fort Detrick, MD, USA</a:t>
            </a:r>
            <a:br>
              <a:rPr lang="en-US" sz="1600" i="1" dirty="0"/>
            </a:br>
            <a:endParaRPr lang="en-US" sz="16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53988" y="0"/>
            <a:ext cx="6831012" cy="13795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We used a simple model of change in transmissibility and </a:t>
            </a:r>
            <a:r>
              <a:rPr lang="en-US" dirty="0">
                <a:latin typeface="Arial" charset="0"/>
                <a:ea typeface="ＭＳ Ｐゴシック" charset="0"/>
              </a:rPr>
              <a:t>d</a:t>
            </a:r>
            <a:r>
              <a:rPr lang="en-US" dirty="0" smtClean="0">
                <a:latin typeface="Arial" charset="0"/>
                <a:ea typeface="ＭＳ Ｐゴシック" charset="0"/>
              </a:rPr>
              <a:t>epletion of </a:t>
            </a:r>
            <a:r>
              <a:rPr lang="en-US" dirty="0" err="1" smtClean="0">
                <a:latin typeface="Arial" charset="0"/>
                <a:ea typeface="ＭＳ Ｐゴシック" charset="0"/>
              </a:rPr>
              <a:t>susceptibles</a:t>
            </a:r>
            <a:r>
              <a:rPr lang="en-US" dirty="0" smtClean="0">
                <a:latin typeface="Arial" charset="0"/>
                <a:ea typeface="ＭＳ Ｐゴシック" charset="0"/>
              </a:rPr>
              <a:t>  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4274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54275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01" y="1616530"/>
            <a:ext cx="541178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98657"/>
              </p:ext>
            </p:extLst>
          </p:nvPr>
        </p:nvGraphicFramePr>
        <p:xfrm>
          <a:off x="1232192" y="3407778"/>
          <a:ext cx="6509524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615"/>
                <a:gridCol w="1765858"/>
                <a:gridCol w="1726051"/>
              </a:tblGrid>
              <a:tr h="2668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symbol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Estimated?</a:t>
                      </a:r>
                      <a:endParaRPr lang="en-US" sz="1600" dirty="0"/>
                    </a:p>
                  </a:txBody>
                  <a:tcPr/>
                </a:tc>
              </a:tr>
              <a:tr h="2668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Generation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baseline="0" dirty="0" err="1" smtClean="0"/>
                        <a:t>T</a:t>
                      </a:r>
                      <a:r>
                        <a:rPr lang="en-US" sz="1600" baseline="-25000" dirty="0" err="1" smtClean="0"/>
                        <a:t>g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Fixed (2.6 days)</a:t>
                      </a:r>
                      <a:endParaRPr lang="en-US" sz="1600" dirty="0"/>
                    </a:p>
                  </a:txBody>
                  <a:tcPr/>
                </a:tc>
              </a:tr>
              <a:tr h="2668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r>
                        <a:rPr lang="en-US" sz="1600" baseline="0" dirty="0" smtClean="0"/>
                        <a:t> of first infection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baseline="0" dirty="0" smtClean="0"/>
                        <a:t>t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2668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Basic reproduction number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baseline="0" dirty="0" smtClean="0"/>
                        <a:t>R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yes</a:t>
                      </a:r>
                    </a:p>
                  </a:txBody>
                  <a:tcPr/>
                </a:tc>
              </a:tr>
              <a:tr h="2668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of </a:t>
                      </a:r>
                      <a:r>
                        <a:rPr lang="en-US" sz="1600" i="1" dirty="0" smtClean="0"/>
                        <a:t>R</a:t>
                      </a:r>
                      <a:r>
                        <a:rPr lang="en-US" sz="1600" baseline="-25000" dirty="0" smtClean="0"/>
                        <a:t>0</a:t>
                      </a:r>
                      <a:r>
                        <a:rPr lang="en-US" sz="1600" dirty="0" smtClean="0"/>
                        <a:t> drop/rise</a:t>
                      </a:r>
                      <a:endParaRPr lang="en-US" sz="16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yes</a:t>
                      </a:r>
                    </a:p>
                  </a:txBody>
                  <a:tcPr/>
                </a:tc>
              </a:tr>
              <a:tr h="2668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Duration of </a:t>
                      </a:r>
                      <a:r>
                        <a:rPr lang="en-US" sz="1600" i="1" dirty="0" smtClean="0"/>
                        <a:t>R</a:t>
                      </a:r>
                      <a:r>
                        <a:rPr lang="en-US" sz="1600" baseline="-25000" dirty="0" smtClean="0"/>
                        <a:t>0</a:t>
                      </a:r>
                      <a:r>
                        <a:rPr lang="en-US" sz="1600" dirty="0" smtClean="0"/>
                        <a:t> reduction/increase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600" dirty="0" err="1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yes</a:t>
                      </a:r>
                    </a:p>
                  </a:txBody>
                  <a:tcPr/>
                </a:tc>
              </a:tr>
              <a:tr h="266817"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Value</a:t>
                      </a:r>
                      <a:r>
                        <a:rPr lang="en-US" sz="1600" i="0" baseline="0" dirty="0" smtClean="0"/>
                        <a:t> of </a:t>
                      </a:r>
                      <a:r>
                        <a:rPr lang="en-US" sz="1600" i="1" dirty="0" smtClean="0"/>
                        <a:t>R</a:t>
                      </a:r>
                      <a:r>
                        <a:rPr lang="en-US" sz="1600" baseline="-25000" dirty="0" smtClean="0"/>
                        <a:t>0</a:t>
                      </a:r>
                      <a:r>
                        <a:rPr lang="en-US" sz="1600" dirty="0" smtClean="0"/>
                        <a:t> during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baseline="0" dirty="0" smtClean="0"/>
                        <a:t>R*</a:t>
                      </a:r>
                      <a:endParaRPr lang="en-US" sz="16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yes</a:t>
                      </a:r>
                    </a:p>
                  </a:txBody>
                  <a:tcPr/>
                </a:tc>
              </a:tr>
              <a:tr h="2668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Effective</a:t>
                      </a:r>
                      <a:r>
                        <a:rPr lang="en-US" sz="1600" baseline="0" dirty="0" smtClean="0"/>
                        <a:t> population size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N</a:t>
                      </a:r>
                      <a:r>
                        <a:rPr lang="en-US" sz="1600" baseline="-25000" dirty="0" smtClean="0"/>
                        <a:t>eff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yes</a:t>
                      </a:r>
                    </a:p>
                  </a:txBody>
                  <a:tcPr/>
                </a:tc>
              </a:tr>
              <a:tr h="2668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 noise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sz="1600" baseline="-25000" dirty="0" err="1" smtClean="0"/>
                        <a:t>noise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153988" y="0"/>
            <a:ext cx="6831012" cy="13795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We can model the one- and two-peaked profiles using a seven parameter model.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6324" name="Content Placeholder 2"/>
          <p:cNvSpPr>
            <a:spLocks noGrp="1"/>
          </p:cNvSpPr>
          <p:nvPr>
            <p:ph idx="1"/>
          </p:nvPr>
        </p:nvSpPr>
        <p:spPr>
          <a:xfrm>
            <a:off x="4329873" y="4062226"/>
            <a:ext cx="4259262" cy="2149741"/>
          </a:xfrm>
        </p:spPr>
        <p:txBody>
          <a:bodyPr/>
          <a:lstStyle/>
          <a:p>
            <a:r>
              <a:rPr lang="en-US" i="1" dirty="0">
                <a:latin typeface="Arial" charset="0"/>
                <a:ea typeface="ＭＳ Ｐゴシック" charset="0"/>
              </a:rPr>
              <a:t>S</a:t>
            </a:r>
            <a:r>
              <a:rPr lang="en-US" dirty="0">
                <a:latin typeface="Arial" charset="0"/>
                <a:ea typeface="ＭＳ Ｐゴシック" charset="0"/>
              </a:rPr>
              <a:t> = number of susceptible individuals</a:t>
            </a:r>
          </a:p>
          <a:p>
            <a:r>
              <a:rPr lang="en-US" i="1" dirty="0">
                <a:latin typeface="Arial" charset="0"/>
                <a:ea typeface="ＭＳ Ｐゴシック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</a:rPr>
              <a:t> = number of infectious individuals</a:t>
            </a:r>
          </a:p>
          <a:p>
            <a:r>
              <a:rPr lang="en-US" i="1" dirty="0">
                <a:latin typeface="Arial" charset="0"/>
                <a:ea typeface="ＭＳ Ｐゴシック" charset="0"/>
              </a:rPr>
              <a:t>R</a:t>
            </a:r>
            <a:r>
              <a:rPr lang="en-US" dirty="0">
                <a:latin typeface="Arial" charset="0"/>
                <a:ea typeface="ＭＳ Ｐゴシック" charset="0"/>
              </a:rPr>
              <a:t> = number of recovered individuals</a:t>
            </a:r>
          </a:p>
          <a:p>
            <a:r>
              <a:rPr lang="en-US" dirty="0">
                <a:latin typeface="Symbol" charset="0"/>
                <a:ea typeface="ＭＳ Ｐゴシック" charset="0"/>
                <a:cs typeface="Symbol" charset="0"/>
              </a:rPr>
              <a:t>b</a:t>
            </a:r>
            <a:r>
              <a:rPr lang="en-US" dirty="0">
                <a:latin typeface="Arial" charset="0"/>
                <a:ea typeface="ＭＳ Ｐゴシック" charset="0"/>
              </a:rPr>
              <a:t> = transmission rate</a:t>
            </a:r>
          </a:p>
          <a:p>
            <a:r>
              <a:rPr lang="en-US" i="1" dirty="0" err="1">
                <a:latin typeface="Arial" charset="0"/>
                <a:ea typeface="ＭＳ Ｐゴシック" charset="0"/>
              </a:rPr>
              <a:t>T</a:t>
            </a:r>
            <a:r>
              <a:rPr lang="en-US" baseline="-25000" dirty="0" err="1">
                <a:latin typeface="Arial" charset="0"/>
                <a:ea typeface="ＭＳ Ｐゴシック" charset="0"/>
              </a:rPr>
              <a:t>g</a:t>
            </a:r>
            <a:r>
              <a:rPr lang="en-US" dirty="0">
                <a:latin typeface="Arial" charset="0"/>
                <a:ea typeface="ＭＳ Ｐゴシック" charset="0"/>
              </a:rPr>
              <a:t>=infectious period</a:t>
            </a:r>
          </a:p>
          <a:p>
            <a:r>
              <a:rPr lang="en-US" i="1" dirty="0">
                <a:latin typeface="Arial" charset="0"/>
                <a:ea typeface="ＭＳ Ｐゴシック" charset="0"/>
              </a:rPr>
              <a:t>R</a:t>
            </a:r>
            <a:r>
              <a:rPr lang="en-US" baseline="-25000" dirty="0">
                <a:latin typeface="Arial" charset="0"/>
                <a:ea typeface="ＭＳ Ｐゴシック" charset="0"/>
              </a:rPr>
              <a:t>0</a:t>
            </a:r>
            <a:r>
              <a:rPr lang="en-US" dirty="0">
                <a:latin typeface="Arial" charset="0"/>
                <a:ea typeface="ＭＳ Ｐゴシック" charset="0"/>
              </a:rPr>
              <a:t>= 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</a:rPr>
              <a:t>b</a:t>
            </a:r>
            <a:r>
              <a:rPr lang="en-US" i="1" dirty="0" err="1">
                <a:latin typeface="Arial" charset="0"/>
                <a:ea typeface="ＭＳ Ｐゴシック" charset="0"/>
              </a:rPr>
              <a:t>T</a:t>
            </a:r>
            <a:r>
              <a:rPr lang="en-US" baseline="-25000" dirty="0" err="1">
                <a:latin typeface="Arial" charset="0"/>
                <a:ea typeface="ＭＳ Ｐゴシック" charset="0"/>
              </a:rPr>
              <a:t>g</a:t>
            </a:r>
            <a:r>
              <a:rPr lang="en-US" dirty="0">
                <a:latin typeface="Arial" charset="0"/>
                <a:ea typeface="ＭＳ Ｐゴシック" charset="0"/>
              </a:rPr>
              <a:t>=Basic reproduction number</a:t>
            </a:r>
          </a:p>
        </p:txBody>
      </p:sp>
      <p:cxnSp>
        <p:nvCxnSpPr>
          <p:cNvPr id="5" name="Elbow Connector 4"/>
          <p:cNvCxnSpPr/>
          <p:nvPr/>
        </p:nvCxnSpPr>
        <p:spPr bwMode="auto">
          <a:xfrm flipV="1">
            <a:off x="2099757" y="2250895"/>
            <a:ext cx="1886009" cy="339522"/>
          </a:xfrm>
          <a:prstGeom prst="bentConnector3">
            <a:avLst>
              <a:gd name="adj1" fmla="val 80667"/>
            </a:avLst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Elbow Connector 7"/>
          <p:cNvCxnSpPr/>
          <p:nvPr/>
        </p:nvCxnSpPr>
        <p:spPr bwMode="auto">
          <a:xfrm>
            <a:off x="3860032" y="2250895"/>
            <a:ext cx="3533123" cy="339521"/>
          </a:xfrm>
          <a:prstGeom prst="bentConnector3">
            <a:avLst>
              <a:gd name="adj1" fmla="val 29004"/>
            </a:avLst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Elbow Connector 21"/>
          <p:cNvCxnSpPr/>
          <p:nvPr/>
        </p:nvCxnSpPr>
        <p:spPr bwMode="auto">
          <a:xfrm>
            <a:off x="2101281" y="2591920"/>
            <a:ext cx="1886009" cy="339522"/>
          </a:xfrm>
          <a:prstGeom prst="bentConnector3">
            <a:avLst>
              <a:gd name="adj1" fmla="val 80667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Elbow Connector 22"/>
          <p:cNvCxnSpPr/>
          <p:nvPr/>
        </p:nvCxnSpPr>
        <p:spPr bwMode="auto">
          <a:xfrm flipV="1">
            <a:off x="3861556" y="2591920"/>
            <a:ext cx="3533123" cy="339521"/>
          </a:xfrm>
          <a:prstGeom prst="bentConnector3">
            <a:avLst>
              <a:gd name="adj1" fmla="val 29004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659688" y="1760477"/>
            <a:ext cx="0" cy="15341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458514" y="3105984"/>
            <a:ext cx="6601031" cy="125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1216213" y="1763318"/>
            <a:ext cx="349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baseline="0" dirty="0" smtClean="0"/>
              <a:t>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609166" y="2266311"/>
            <a:ext cx="4051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0" dirty="0"/>
              <a:t>T</a:t>
            </a:r>
            <a:r>
              <a:rPr lang="en-US" dirty="0"/>
              <a:t>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48029" y="1904954"/>
            <a:ext cx="336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baseline="0" dirty="0"/>
              <a:t>t</a:t>
            </a:r>
            <a:r>
              <a:rPr lang="en-US" dirty="0"/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79338" y="2571419"/>
            <a:ext cx="367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 err="1">
                <a:latin typeface="Symbol" charset="2"/>
                <a:cs typeface="Symbol" charset="2"/>
              </a:rPr>
              <a:t>D</a:t>
            </a:r>
            <a:r>
              <a:rPr lang="en-US" baseline="0" dirty="0" err="1"/>
              <a:t>t</a:t>
            </a:r>
            <a:endParaRPr lang="en-US" baseline="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438407" y="2779038"/>
            <a:ext cx="37720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3698096" y="2780540"/>
            <a:ext cx="37720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4835477" y="2024771"/>
            <a:ext cx="4392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0" dirty="0" smtClean="0"/>
              <a:t>R*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149681" y="3110327"/>
            <a:ext cx="649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0" dirty="0" smtClean="0"/>
              <a:t>Time</a:t>
            </a:r>
            <a:endParaRPr lang="en-US" dirty="0"/>
          </a:p>
        </p:txBody>
      </p:sp>
      <p:pic>
        <p:nvPicPr>
          <p:cNvPr id="28" name="Picture 27" descr="Screen Shot 2012-03-19 at 10.38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1" y="3665937"/>
            <a:ext cx="3124200" cy="29083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82170" y="2271823"/>
            <a:ext cx="427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baseline="0" dirty="0"/>
              <a:t>R</a:t>
            </a:r>
            <a:r>
              <a:rPr lang="en-US" dirty="0"/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We obtained parameter estimates for the top 50 bases (by volume of ILI-small)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0418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60419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2" name="Picture 1" descr="Screen Shot 2012-03-19 at 12.3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40" y="1501711"/>
            <a:ext cx="5772312" cy="5356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3-19 at 12.3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80" y="1375964"/>
            <a:ext cx="2993593" cy="2777838"/>
          </a:xfrm>
          <a:prstGeom prst="rect">
            <a:avLst/>
          </a:prstGeom>
        </p:spPr>
      </p:pic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Many of the military populations are well fitted with a single peaked profile, such as this at Portsmouth Naval Medical Hospital.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0418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4" name="Picture 3" descr="Screen Shot 2012-03-19 at 12.41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69" y="5829530"/>
            <a:ext cx="6739341" cy="10412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945622" y="2992809"/>
            <a:ext cx="289188" cy="289221"/>
          </a:xfrm>
          <a:prstGeom prst="ellipse">
            <a:avLst/>
          </a:prstGeom>
          <a:noFill/>
          <a:ln w="9525" cap="flat" cmpd="sng" algn="ctr">
            <a:solidFill>
              <a:srgbClr val="05C40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7" name="Picture 6" descr="Screen Shot 2012-03-19 at 12.51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99" y="4005008"/>
            <a:ext cx="6827351" cy="187776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074056"/>
              </p:ext>
            </p:extLst>
          </p:nvPr>
        </p:nvGraphicFramePr>
        <p:xfrm>
          <a:off x="4330144" y="1448165"/>
          <a:ext cx="3776755" cy="2299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587"/>
                <a:gridCol w="1159669"/>
                <a:gridCol w="1000499"/>
              </a:tblGrid>
              <a:tr h="407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Model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Model</a:t>
                      </a:r>
                      <a:r>
                        <a:rPr lang="en-US" sz="1600" baseline="0" dirty="0" smtClean="0"/>
                        <a:t> B</a:t>
                      </a:r>
                      <a:endParaRPr lang="en-US" sz="1600" dirty="0"/>
                    </a:p>
                  </a:txBody>
                  <a:tcPr/>
                </a:tc>
              </a:tr>
              <a:tr h="407341">
                <a:tc>
                  <a:txBody>
                    <a:bodyPr/>
                    <a:lstStyle/>
                    <a:p>
                      <a:pPr algn="ctr"/>
                      <a:r>
                        <a:rPr lang="en-US" sz="1600" i="1" baseline="0" dirty="0" smtClean="0"/>
                        <a:t>T</a:t>
                      </a:r>
                      <a:r>
                        <a:rPr lang="en-US" sz="1600" baseline="-25000" dirty="0" smtClean="0"/>
                        <a:t>0 </a:t>
                      </a:r>
                      <a:r>
                        <a:rPr lang="en-US" sz="1600" baseline="0" dirty="0" smtClean="0"/>
                        <a:t>(week)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38.2</a:t>
                      </a:r>
                      <a:endParaRPr lang="en-US" sz="1600" dirty="0"/>
                    </a:p>
                  </a:txBody>
                  <a:tcPr/>
                </a:tc>
              </a:tr>
              <a:tr h="235829">
                <a:tc>
                  <a:txBody>
                    <a:bodyPr/>
                    <a:lstStyle/>
                    <a:p>
                      <a:pPr algn="ctr"/>
                      <a:r>
                        <a:rPr lang="en-US" sz="1600" i="1" baseline="0" dirty="0" smtClean="0"/>
                        <a:t>R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1.37</a:t>
                      </a:r>
                    </a:p>
                  </a:txBody>
                  <a:tcPr/>
                </a:tc>
              </a:tr>
              <a:tr h="407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n-US" sz="1600" baseline="-25000" dirty="0" smtClean="0"/>
                        <a:t>1 </a:t>
                      </a:r>
                      <a:r>
                        <a:rPr lang="en-US" sz="1600" baseline="0" dirty="0" smtClean="0"/>
                        <a:t>(week)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  <a:tr h="407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600" dirty="0" err="1" smtClean="0"/>
                        <a:t>t</a:t>
                      </a:r>
                      <a:r>
                        <a:rPr lang="en-US" sz="1600" dirty="0" smtClean="0"/>
                        <a:t> (week)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  <a:tr h="235829">
                <a:tc>
                  <a:txBody>
                    <a:bodyPr/>
                    <a:lstStyle/>
                    <a:p>
                      <a:pPr algn="ctr"/>
                      <a:r>
                        <a:rPr lang="en-US" sz="1600" i="1" baseline="0" dirty="0" smtClean="0"/>
                        <a:t>R*</a:t>
                      </a:r>
                      <a:endParaRPr lang="en-US" sz="16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7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3-19 at 12.3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3" y="1375964"/>
            <a:ext cx="2993593" cy="2777838"/>
          </a:xfrm>
          <a:prstGeom prst="rect">
            <a:avLst/>
          </a:prstGeom>
        </p:spPr>
      </p:pic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Most remaining cases are fit with a two-peak profile, such as at Camp Pendleton, CA. 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0418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60419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4" name="Picture 3" descr="Screen Shot 2012-03-19 at 12.41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69" y="5853270"/>
            <a:ext cx="6739341" cy="10412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715134" y="3105984"/>
            <a:ext cx="289188" cy="289221"/>
          </a:xfrm>
          <a:prstGeom prst="ellipse">
            <a:avLst/>
          </a:prstGeom>
          <a:noFill/>
          <a:ln w="9525" cap="flat" cmpd="sng" algn="ctr">
            <a:solidFill>
              <a:srgbClr val="05C40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3" name="Picture 2" descr="Screen Shot 2012-03-19 at 12.58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12" y="4007939"/>
            <a:ext cx="6816591" cy="190864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73531"/>
              </p:ext>
            </p:extLst>
          </p:nvPr>
        </p:nvGraphicFramePr>
        <p:xfrm>
          <a:off x="4330144" y="1448165"/>
          <a:ext cx="3337582" cy="2238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423"/>
                <a:gridCol w="2124159"/>
              </a:tblGrid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Value</a:t>
                      </a:r>
                      <a:endParaRPr lang="en-US" sz="1600" dirty="0"/>
                    </a:p>
                  </a:txBody>
                  <a:tcPr/>
                </a:tc>
              </a:tr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i="1" baseline="0" dirty="0" smtClean="0"/>
                        <a:t>T</a:t>
                      </a:r>
                      <a:r>
                        <a:rPr lang="en-US" sz="1600" baseline="-25000" dirty="0" smtClean="0"/>
                        <a:t>0 </a:t>
                      </a:r>
                      <a:r>
                        <a:rPr lang="en-US" sz="1600" baseline="0" dirty="0" smtClean="0"/>
                        <a:t>(week)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23.5</a:t>
                      </a:r>
                      <a:endParaRPr lang="en-US" sz="1600" dirty="0"/>
                    </a:p>
                  </a:txBody>
                  <a:tcPr/>
                </a:tc>
              </a:tr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i="1" baseline="0" dirty="0" smtClean="0"/>
                        <a:t>R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1.27</a:t>
                      </a:r>
                    </a:p>
                  </a:txBody>
                  <a:tcPr/>
                </a:tc>
              </a:tr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n-US" sz="1600" baseline="-25000" dirty="0" smtClean="0"/>
                        <a:t>1 </a:t>
                      </a:r>
                      <a:r>
                        <a:rPr lang="en-US" sz="1600" baseline="0" dirty="0" smtClean="0"/>
                        <a:t>(week)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3.16</a:t>
                      </a:r>
                    </a:p>
                  </a:txBody>
                  <a:tcPr/>
                </a:tc>
              </a:tr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600" dirty="0" err="1" smtClean="0"/>
                        <a:t>t</a:t>
                      </a:r>
                      <a:r>
                        <a:rPr lang="en-US" sz="1600" dirty="0" smtClean="0"/>
                        <a:t> (week)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6.75</a:t>
                      </a:r>
                    </a:p>
                  </a:txBody>
                  <a:tcPr/>
                </a:tc>
              </a:tr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i="1" baseline="0" dirty="0" smtClean="0"/>
                        <a:t>R*</a:t>
                      </a:r>
                      <a:endParaRPr lang="en-US" sz="16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0.83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97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3-19 at 12.3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70" y="1375964"/>
            <a:ext cx="2993593" cy="2777838"/>
          </a:xfrm>
          <a:prstGeom prst="rect">
            <a:avLst/>
          </a:prstGeom>
        </p:spPr>
      </p:pic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Some of the profiles are quite unique, such as the Marine training base at Quantico, VA. 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0418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60419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4" name="Picture 3" descr="Screen Shot 2012-03-19 at 12.41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69" y="5790395"/>
            <a:ext cx="6739341" cy="10412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783449" y="2942511"/>
            <a:ext cx="289188" cy="289221"/>
          </a:xfrm>
          <a:prstGeom prst="ellipse">
            <a:avLst/>
          </a:prstGeom>
          <a:noFill/>
          <a:ln w="9525" cap="flat" cmpd="sng" algn="ctr">
            <a:solidFill>
              <a:srgbClr val="05C40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5" descr="Screen Shot 2012-03-19 at 12.52.3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2" y="3974353"/>
            <a:ext cx="6809909" cy="188092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80932"/>
              </p:ext>
            </p:extLst>
          </p:nvPr>
        </p:nvGraphicFramePr>
        <p:xfrm>
          <a:off x="4330144" y="1448165"/>
          <a:ext cx="3859841" cy="2238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382"/>
                <a:gridCol w="989736"/>
                <a:gridCol w="1034723"/>
              </a:tblGrid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Model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Model B</a:t>
                      </a:r>
                      <a:endParaRPr lang="en-US" sz="1600" dirty="0"/>
                    </a:p>
                  </a:txBody>
                  <a:tcPr/>
                </a:tc>
              </a:tr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i="1" baseline="0" dirty="0" smtClean="0"/>
                        <a:t>T</a:t>
                      </a:r>
                      <a:r>
                        <a:rPr lang="en-US" sz="1600" baseline="-25000" dirty="0" smtClean="0"/>
                        <a:t>0 </a:t>
                      </a:r>
                      <a:r>
                        <a:rPr lang="en-US" sz="1600" baseline="0" dirty="0" smtClean="0"/>
                        <a:t>(week)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27.4</a:t>
                      </a:r>
                      <a:endParaRPr lang="en-US" sz="1600" dirty="0"/>
                    </a:p>
                  </a:txBody>
                  <a:tcPr/>
                </a:tc>
              </a:tr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i="1" baseline="0" dirty="0" smtClean="0"/>
                        <a:t>R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3.02</a:t>
                      </a:r>
                    </a:p>
                  </a:txBody>
                  <a:tcPr/>
                </a:tc>
              </a:tr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n-US" sz="1600" baseline="-25000" dirty="0" smtClean="0"/>
                        <a:t>1 </a:t>
                      </a:r>
                      <a:r>
                        <a:rPr lang="en-US" sz="1600" baseline="0" dirty="0" smtClean="0"/>
                        <a:t>(week)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600" dirty="0" err="1" smtClean="0"/>
                        <a:t>t</a:t>
                      </a:r>
                      <a:r>
                        <a:rPr lang="en-US" sz="1600" dirty="0" smtClean="0"/>
                        <a:t> (week)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i="1" baseline="0" dirty="0" smtClean="0"/>
                        <a:t>R*</a:t>
                      </a:r>
                      <a:endParaRPr lang="en-US" sz="16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4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3-19 at 12.52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" y="4026467"/>
            <a:ext cx="6830116" cy="2831533"/>
          </a:xfrm>
          <a:prstGeom prst="rect">
            <a:avLst/>
          </a:prstGeom>
        </p:spPr>
      </p:pic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</a:rPr>
              <a:t>Other ‘outlier’ events are also fit well by the seven-parameter model, where a smaller R0 captures the leading and trailing portion of the profile, such as Ellsworth AFB, SD. </a:t>
            </a:r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60419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2" name="Picture 1" descr="Screen Shot 2012-03-19 at 12.38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30" y="1375259"/>
            <a:ext cx="2993593" cy="27778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526022" y="1382526"/>
            <a:ext cx="289188" cy="289221"/>
          </a:xfrm>
          <a:prstGeom prst="ellipse">
            <a:avLst/>
          </a:prstGeom>
          <a:noFill/>
          <a:ln w="9525" cap="flat" cmpd="sng" algn="ctr">
            <a:solidFill>
              <a:srgbClr val="05C40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939847"/>
              </p:ext>
            </p:extLst>
          </p:nvPr>
        </p:nvGraphicFramePr>
        <p:xfrm>
          <a:off x="4330144" y="1448165"/>
          <a:ext cx="3776755" cy="2238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12"/>
                <a:gridCol w="1108871"/>
                <a:gridCol w="1120072"/>
              </a:tblGrid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Model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Model B</a:t>
                      </a:r>
                      <a:endParaRPr lang="en-US" sz="1600" dirty="0"/>
                    </a:p>
                  </a:txBody>
                  <a:tcPr/>
                </a:tc>
              </a:tr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i="1" baseline="0" dirty="0" smtClean="0"/>
                        <a:t>T</a:t>
                      </a:r>
                      <a:r>
                        <a:rPr lang="en-US" sz="1600" baseline="-25000" dirty="0" smtClean="0"/>
                        <a:t>0 </a:t>
                      </a:r>
                      <a:r>
                        <a:rPr lang="en-US" sz="1600" baseline="0" dirty="0" smtClean="0"/>
                        <a:t>(week)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39.4</a:t>
                      </a:r>
                      <a:endParaRPr lang="en-US" sz="1600" dirty="0"/>
                    </a:p>
                  </a:txBody>
                  <a:tcPr/>
                </a:tc>
              </a:tr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i="1" baseline="0" dirty="0" smtClean="0"/>
                        <a:t>R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1.70</a:t>
                      </a:r>
                    </a:p>
                  </a:txBody>
                  <a:tcPr/>
                </a:tc>
              </a:tr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n-US" sz="1600" baseline="-25000" dirty="0" smtClean="0"/>
                        <a:t>1 </a:t>
                      </a:r>
                      <a:r>
                        <a:rPr lang="en-US" sz="1600" baseline="0" dirty="0" smtClean="0"/>
                        <a:t>(week)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600" dirty="0" err="1" smtClean="0"/>
                        <a:t>t</a:t>
                      </a:r>
                      <a:r>
                        <a:rPr lang="en-US" sz="1600" dirty="0" smtClean="0"/>
                        <a:t> (week)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  <a:tr h="373041">
                <a:tc>
                  <a:txBody>
                    <a:bodyPr/>
                    <a:lstStyle/>
                    <a:p>
                      <a:pPr algn="ctr"/>
                      <a:r>
                        <a:rPr lang="en-US" sz="1600" i="1" baseline="0" dirty="0" smtClean="0"/>
                        <a:t>R*</a:t>
                      </a:r>
                      <a:endParaRPr lang="en-US" sz="16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95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185738" y="0"/>
            <a:ext cx="6799262" cy="13795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The largest 10 military populations by zip code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8371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2" name="Picture 1" descr="Screen Shot 2012-03-19 at 1.31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03" y="1432552"/>
            <a:ext cx="5256253" cy="52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9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</a:rPr>
              <a:t>The model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fits produced R0 values that are clustered </a:t>
            </a:r>
            <a:r>
              <a:rPr lang="en-US" sz="2000" dirty="0">
                <a:latin typeface="Arial" charset="0"/>
                <a:ea typeface="ＭＳ Ｐゴシック" charset="0"/>
              </a:rPr>
              <a:t>about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a median value that matches results that were estimated in civilian populations</a:t>
            </a:r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62466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3" name="Picture 2" descr="Screen Shot 2012-03-19 at 1.30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1" y="1661687"/>
            <a:ext cx="5297214" cy="473961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05313" y="2289175"/>
            <a:ext cx="4259262" cy="2638425"/>
          </a:xfrm>
        </p:spPr>
        <p:txBody>
          <a:bodyPr/>
          <a:lstStyle/>
          <a:p>
            <a:r>
              <a:rPr lang="en-US" i="1" dirty="0" smtClean="0">
                <a:latin typeface="Arial" charset="0"/>
                <a:ea typeface="ＭＳ Ｐゴシック" charset="0"/>
              </a:rPr>
              <a:t>Median R</a:t>
            </a:r>
            <a:r>
              <a:rPr lang="en-US" baseline="-25000" dirty="0" smtClean="0">
                <a:latin typeface="Arial" charset="0"/>
                <a:ea typeface="ＭＳ Ｐゴシック" charset="0"/>
              </a:rPr>
              <a:t>0</a:t>
            </a:r>
            <a:r>
              <a:rPr lang="en-US" i="1" dirty="0" smtClean="0">
                <a:latin typeface="Arial" charset="0"/>
                <a:ea typeface="ＭＳ Ｐゴシック" charset="0"/>
              </a:rPr>
              <a:t>(max)    = 1.35</a:t>
            </a:r>
          </a:p>
          <a:p>
            <a:r>
              <a:rPr lang="en-US" i="1" dirty="0" smtClean="0">
                <a:latin typeface="Arial" charset="0"/>
                <a:ea typeface="ＭＳ Ｐゴシック" charset="0"/>
              </a:rPr>
              <a:t>Mean R</a:t>
            </a:r>
            <a:r>
              <a:rPr lang="en-US" baseline="-25000" dirty="0" smtClean="0">
                <a:latin typeface="Arial" charset="0"/>
                <a:ea typeface="ＭＳ Ｐゴシック" charset="0"/>
              </a:rPr>
              <a:t>0</a:t>
            </a:r>
            <a:r>
              <a:rPr lang="en-US" i="1" dirty="0" smtClean="0">
                <a:latin typeface="Arial" charset="0"/>
                <a:ea typeface="ＭＳ Ｐゴシック" charset="0"/>
              </a:rPr>
              <a:t>(max)       = 1.59</a:t>
            </a:r>
          </a:p>
          <a:p>
            <a:r>
              <a:rPr lang="en-US" i="1" dirty="0" smtClean="0">
                <a:latin typeface="Arial" charset="0"/>
                <a:ea typeface="ＭＳ Ｐゴシック" charset="0"/>
              </a:rPr>
              <a:t>Standard deviation = 0.76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2-03-19 at 2.55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68" y="2401794"/>
            <a:ext cx="4640268" cy="4163232"/>
          </a:xfrm>
          <a:prstGeom prst="rect">
            <a:avLst/>
          </a:prstGeom>
        </p:spPr>
      </p:pic>
      <p:pic>
        <p:nvPicPr>
          <p:cNvPr id="14" name="Picture 13" descr="Screen Shot 2012-03-19 at 2.54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0" y="2760840"/>
            <a:ext cx="3281657" cy="2965645"/>
          </a:xfrm>
          <a:prstGeom prst="rect">
            <a:avLst/>
          </a:prstGeom>
        </p:spPr>
      </p:pic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</a:rPr>
              <a:t>There is no obvious evidence from the AFHSC/DMSS data that </a:t>
            </a:r>
            <a:r>
              <a:rPr lang="en-US" sz="2000" i="1" dirty="0" smtClean="0">
                <a:latin typeface="Arial" charset="0"/>
                <a:ea typeface="ＭＳ Ｐゴシック" charset="0"/>
              </a:rPr>
              <a:t>R</a:t>
            </a:r>
            <a:r>
              <a:rPr lang="en-US" sz="2000" baseline="-25000" dirty="0" smtClean="0">
                <a:latin typeface="Arial" charset="0"/>
                <a:ea typeface="ＭＳ Ｐゴシック" charset="0"/>
              </a:rPr>
              <a:t>0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decreased during the course of the 2009 H1N1 pandemic. In fact, the reverse may be true. </a:t>
            </a:r>
            <a:endParaRPr lang="en-US" sz="2000" baseline="-25000" dirty="0">
              <a:latin typeface="Arial" charset="0"/>
              <a:ea typeface="ＭＳ Ｐゴシック" charset="0"/>
            </a:endParaRPr>
          </a:p>
        </p:txBody>
      </p:sp>
      <p:sp>
        <p:nvSpPr>
          <p:cNvPr id="62466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29253" y="4451486"/>
            <a:ext cx="26404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371189" y="2489817"/>
            <a:ext cx="1456994" cy="1950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382243" y="5105383"/>
            <a:ext cx="1433366" cy="6035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3815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85800" y="1943100"/>
            <a:ext cx="7394725" cy="68847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Overview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78346" y="2110643"/>
            <a:ext cx="7454074" cy="381210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Background</a:t>
            </a:r>
          </a:p>
          <a:p>
            <a:pPr marL="0" indent="0" eaLnBrk="1" hangingPunct="1"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Spatial patterns in military populations</a:t>
            </a:r>
          </a:p>
          <a:p>
            <a:pPr marL="0" indent="0" eaLnBrk="1" hangingPunct="1"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Incidence patterns for individual military populations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Other interesting questions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Summary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R0 and the cumulative attack rate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31" y="1593958"/>
            <a:ext cx="8617552" cy="432051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0" y="6569881"/>
            <a:ext cx="1355524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WER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5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18998" y="4605633"/>
            <a:ext cx="7394725" cy="68847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Overview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78346" y="2110643"/>
            <a:ext cx="7454074" cy="381210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Background</a:t>
            </a:r>
          </a:p>
          <a:p>
            <a:pPr marL="0" indent="0" eaLnBrk="1" hangingPunct="1"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Spatial patterns in military populations</a:t>
            </a:r>
          </a:p>
          <a:p>
            <a:pPr marL="0" indent="0" eaLnBrk="1" hangingPunct="1"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Incidence patterns for individual military populations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Other interesting questions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Summary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3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184150" y="0"/>
            <a:ext cx="6711950" cy="1379538"/>
          </a:xfrm>
        </p:spPr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Analysis of AFHSC’s DMSS data, together with development of military-specific stochastic metapopulation models can lead to robust, actionable framework for estimating the transmission dynamics of new pathogens.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209550" y="1930400"/>
            <a:ext cx="4051300" cy="4165600"/>
          </a:xfrm>
        </p:spPr>
        <p:txBody>
          <a:bodyPr/>
          <a:lstStyle/>
          <a:p>
            <a:pPr lvl="1" algn="just" eaLnBrk="1" hangingPunct="1"/>
            <a:endParaRPr lang="en-US">
              <a:latin typeface="Arial" charset="0"/>
              <a:ea typeface="ＭＳ Ｐゴシック" charset="0"/>
            </a:endParaRPr>
          </a:p>
          <a:p>
            <a:pPr algn="just" eaLnBrk="1" hangingPunct="1"/>
            <a:endParaRPr lang="en-US">
              <a:latin typeface="Arial" charset="0"/>
              <a:ea typeface="ＭＳ Ｐゴシック" charset="0"/>
            </a:endParaRPr>
          </a:p>
          <a:p>
            <a:pPr algn="just" eaLnBrk="1" hangingPunct="1">
              <a:buFontTx/>
              <a:buNone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665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130425"/>
            <a:ext cx="4783138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1"/>
          <p:cNvSpPr txBox="1">
            <a:spLocks noChangeArrowheads="1"/>
          </p:cNvSpPr>
          <p:nvPr/>
        </p:nvSpPr>
        <p:spPr bwMode="auto">
          <a:xfrm>
            <a:off x="165100" y="4708525"/>
            <a:ext cx="1841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had to infer population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values we are getting at the moment are nominal (very small)</a:t>
            </a:r>
          </a:p>
          <a:p>
            <a:endParaRPr lang="en-US" dirty="0"/>
          </a:p>
          <a:p>
            <a:r>
              <a:rPr lang="en-US" dirty="0" smtClean="0"/>
              <a:t>These populations are likely well known</a:t>
            </a:r>
          </a:p>
          <a:p>
            <a:endParaRPr lang="en-US" dirty="0"/>
          </a:p>
          <a:p>
            <a:r>
              <a:rPr lang="en-US" dirty="0" smtClean="0"/>
              <a:t>Model accuracy would improve substantially with accurate “denominator” data</a:t>
            </a:r>
          </a:p>
          <a:p>
            <a:endParaRPr lang="en-US" dirty="0"/>
          </a:p>
          <a:p>
            <a:r>
              <a:rPr lang="en-US" dirty="0" smtClean="0"/>
              <a:t>If these population sizes are not well known (at a particular time) we may be able to gain insight from the noise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82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The military population has a very different age structure than the civilian population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25602" name="Picture 1" descr="histo-ages-SD-overl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266825"/>
            <a:ext cx="6611937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earlier (summer) wave of the </a:t>
            </a:r>
            <a:r>
              <a:rPr lang="en-US" dirty="0" smtClean="0">
                <a:latin typeface="Arial" charset="0"/>
                <a:ea typeface="ＭＳ Ｐゴシック" charset="0"/>
              </a:rPr>
              <a:t>2009 pandemic had higher apparent severity </a:t>
            </a:r>
            <a:r>
              <a:rPr lang="en-US" dirty="0">
                <a:latin typeface="Arial" charset="0"/>
                <a:ea typeface="ＭＳ Ｐゴシック" charset="0"/>
              </a:rPr>
              <a:t>than the fall </a:t>
            </a:r>
            <a:r>
              <a:rPr lang="en-US" dirty="0" smtClean="0">
                <a:latin typeface="Arial" charset="0"/>
                <a:ea typeface="ＭＳ Ｐゴシック" charset="0"/>
              </a:rPr>
              <a:t>wave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2226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52227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52228" name="Picture 8" descr="Fig3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376363"/>
            <a:ext cx="49752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9" descr="Fig6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524250"/>
            <a:ext cx="54864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 disproportionate number of </a:t>
            </a:r>
            <a:r>
              <a:rPr lang="en-US" dirty="0" smtClean="0">
                <a:latin typeface="Arial" charset="0"/>
                <a:ea typeface="ＭＳ Ｐゴシック" charset="0"/>
              </a:rPr>
              <a:t>the youngest military age group suffered severe disease during </a:t>
            </a:r>
            <a:r>
              <a:rPr lang="en-US" dirty="0">
                <a:latin typeface="Arial" charset="0"/>
                <a:ea typeface="ＭＳ Ｐゴシック" charset="0"/>
              </a:rPr>
              <a:t>the 2009 influenza </a:t>
            </a:r>
            <a:r>
              <a:rPr lang="en-US" dirty="0" smtClean="0">
                <a:latin typeface="Arial" charset="0"/>
                <a:ea typeface="ＭＳ Ｐゴシック" charset="0"/>
              </a:rPr>
              <a:t>pandemic and the following seasonal epidemic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50178" name="Picture 2" descr="Screen Shot 2012-03-17 at 12.51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450975"/>
            <a:ext cx="7510463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</a:rPr>
              <a:t>The model fits provide temporal information on the: (1) time of first infection; (2) point in time when </a:t>
            </a:r>
            <a:r>
              <a:rPr lang="en-US" sz="2000" i="1" dirty="0">
                <a:latin typeface="Arial" charset="0"/>
                <a:ea typeface="ＭＳ Ｐゴシック" charset="0"/>
              </a:rPr>
              <a:t>R</a:t>
            </a:r>
            <a:r>
              <a:rPr lang="en-US" sz="2000" baseline="-25000" dirty="0">
                <a:latin typeface="Arial" charset="0"/>
                <a:ea typeface="ＭＳ Ｐゴシック" charset="0"/>
              </a:rPr>
              <a:t>0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changed; and (3) duration over which </a:t>
            </a:r>
            <a:r>
              <a:rPr lang="en-US" sz="2000" i="1" dirty="0" smtClean="0">
                <a:latin typeface="Arial" charset="0"/>
                <a:ea typeface="ＭＳ Ｐゴシック" charset="0"/>
              </a:rPr>
              <a:t>R</a:t>
            </a:r>
            <a:r>
              <a:rPr lang="en-US" sz="2000" baseline="-25000" dirty="0" smtClean="0">
                <a:latin typeface="Arial" charset="0"/>
                <a:ea typeface="ＭＳ Ｐゴシック" charset="0"/>
              </a:rPr>
              <a:t>0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was modified. </a:t>
            </a:r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60418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60419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2" name="Picture 1" descr="Screen Shot 2012-03-19 at 1.27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3" y="1456824"/>
            <a:ext cx="5859201" cy="52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1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Using inferences drawn from the 2009 H1N1 pandemic, we can simulate a range of similar, or novel pandemics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78346" y="2110643"/>
            <a:ext cx="7454074" cy="381210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</a:rPr>
              <a:t>Movie 1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: sim001a</a:t>
            </a:r>
            <a:r>
              <a:rPr lang="en-US" sz="2400" dirty="0">
                <a:latin typeface="Arial" charset="0"/>
                <a:ea typeface="ＭＳ Ｐゴシック" charset="0"/>
              </a:rPr>
              <a:t>-map-ts-rev4.qt</a:t>
            </a:r>
          </a:p>
        </p:txBody>
      </p:sp>
    </p:spTree>
    <p:extLst>
      <p:ext uri="{BB962C8B-B14F-4D97-AF65-F5344CB8AC3E}">
        <p14:creationId xmlns:p14="http://schemas.microsoft.com/office/powerpoint/2010/main" val="51493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What if this was the only information we had?</a:t>
            </a:r>
          </a:p>
        </p:txBody>
      </p:sp>
      <p:sp>
        <p:nvSpPr>
          <p:cNvPr id="70658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70659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70660" name="Picture 4" descr="slide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4188"/>
            <a:ext cx="74549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84150" y="0"/>
            <a:ext cx="6711950" cy="13795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The threat from </a:t>
            </a:r>
            <a:r>
              <a:rPr lang="en-US" dirty="0">
                <a:latin typeface="Arial" charset="0"/>
                <a:ea typeface="ＭＳ Ｐゴシック" charset="0"/>
              </a:rPr>
              <a:t>i</a:t>
            </a:r>
            <a:r>
              <a:rPr lang="en-US" dirty="0" smtClean="0">
                <a:latin typeface="Arial" charset="0"/>
                <a:ea typeface="ＭＳ Ｐゴシック" charset="0"/>
              </a:rPr>
              <a:t>nfluenza pandemics necessitates planning and preparation 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889125" y="6326188"/>
            <a:ext cx="1841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355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585913"/>
            <a:ext cx="677545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Even with several bases reporting outbreaks, our confidence in predicting the ultimate outcome would be </a:t>
            </a:r>
            <a:r>
              <a:rPr lang="en-US" dirty="0" smtClean="0">
                <a:latin typeface="Arial" charset="0"/>
                <a:ea typeface="ＭＳ Ｐゴシック" charset="0"/>
              </a:rPr>
              <a:t>poor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72706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72707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72708" name="Picture 4" descr="slide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754188"/>
            <a:ext cx="74549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153988" y="0"/>
            <a:ext cx="6831012" cy="1379538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</a:rPr>
              <a:t>Once the initial bases had peaked, however, we would be able to predict both the total number of cases and estimate a severity index for all subsequent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bases</a:t>
            </a:r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74754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74755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74756" name="Picture 4" descr="slide-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754188"/>
            <a:ext cx="74549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Simulations – where we plan to go from here</a:t>
            </a:r>
          </a:p>
        </p:txBody>
      </p:sp>
      <p:sp>
        <p:nvSpPr>
          <p:cNvPr id="76802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76803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76804" name="TextBox 4"/>
          <p:cNvSpPr txBox="1">
            <a:spLocks noChangeArrowheads="1"/>
          </p:cNvSpPr>
          <p:nvPr/>
        </p:nvSpPr>
        <p:spPr bwMode="auto">
          <a:xfrm>
            <a:off x="1489075" y="2354263"/>
            <a:ext cx="60769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aseline="0" dirty="0"/>
              <a:t>Apply same analysis to seasonal influenza for 2010-2011 season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How could model help with H5 and the H3N2 variant? 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With the inferences from the fits, we can make predictions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We do need the denominator data</a:t>
            </a:r>
          </a:p>
          <a:p>
            <a:pPr eaLnBrk="1" hangingPunct="1"/>
            <a:endParaRPr lang="en-US" baseline="0" dirty="0"/>
          </a:p>
          <a:p>
            <a:pPr eaLnBrk="1" hangingPunct="1"/>
            <a:endParaRPr lang="en-US" baseline="0" dirty="0"/>
          </a:p>
          <a:p>
            <a:pPr eaLnBrk="1" hangingPunct="1"/>
            <a:endParaRPr lang="en-US" baseline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18998" y="5460287"/>
            <a:ext cx="7394725" cy="68847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Overview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78346" y="2110643"/>
            <a:ext cx="7454074" cy="381210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Background</a:t>
            </a:r>
          </a:p>
          <a:p>
            <a:pPr marL="0" indent="0" eaLnBrk="1" hangingPunct="1"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Spatial patterns in military populations</a:t>
            </a:r>
          </a:p>
          <a:p>
            <a:pPr marL="0" indent="0" eaLnBrk="1" hangingPunct="1"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Incidence patterns for individual military populations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Other interesting questions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Summary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Summary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798513" y="1747838"/>
            <a:ext cx="7510462" cy="4775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Analysis of AFHSC’s DMSS data </a:t>
            </a:r>
            <a:r>
              <a:rPr lang="en-US" dirty="0" smtClean="0">
                <a:latin typeface="Arial" charset="0"/>
                <a:ea typeface="ＭＳ Ｐゴシック" charset="0"/>
              </a:rPr>
              <a:t>is yielding </a:t>
            </a:r>
            <a:r>
              <a:rPr lang="en-US" dirty="0">
                <a:latin typeface="Arial" charset="0"/>
                <a:ea typeface="ＭＳ Ｐゴシック" charset="0"/>
              </a:rPr>
              <a:t>genuine </a:t>
            </a:r>
            <a:r>
              <a:rPr lang="en-US" dirty="0" smtClean="0">
                <a:latin typeface="Arial" charset="0"/>
                <a:ea typeface="ＭＳ Ｐゴシック" charset="0"/>
              </a:rPr>
              <a:t>insight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Synchronicity </a:t>
            </a:r>
            <a:r>
              <a:rPr lang="en-US" dirty="0">
                <a:latin typeface="Arial" charset="0"/>
                <a:ea typeface="ＭＳ Ｐゴシック" charset="0"/>
              </a:rPr>
              <a:t>between </a:t>
            </a:r>
            <a:r>
              <a:rPr lang="en-US" dirty="0" smtClean="0">
                <a:latin typeface="Arial" charset="0"/>
                <a:ea typeface="ＭＳ Ｐゴシック" charset="0"/>
              </a:rPr>
              <a:t>many military </a:t>
            </a:r>
            <a:r>
              <a:rPr lang="en-US" dirty="0">
                <a:latin typeface="Arial" charset="0"/>
                <a:ea typeface="ＭＳ Ｐゴシック" charset="0"/>
              </a:rPr>
              <a:t>and civilian populations </a:t>
            </a:r>
            <a:r>
              <a:rPr lang="en-US" dirty="0" smtClean="0">
                <a:latin typeface="Arial" charset="0"/>
                <a:ea typeface="ＭＳ Ｐゴシック" charset="0"/>
              </a:rPr>
              <a:t>suggests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Military populations </a:t>
            </a:r>
            <a:r>
              <a:rPr lang="en-US" dirty="0">
                <a:latin typeface="Arial" charset="0"/>
                <a:ea typeface="ＭＳ Ｐゴシック" charset="0"/>
              </a:rPr>
              <a:t>act as sentinels </a:t>
            </a:r>
            <a:r>
              <a:rPr lang="en-US" b="1" dirty="0" smtClean="0">
                <a:latin typeface="Arial" charset="0"/>
                <a:ea typeface="ＭＳ Ｐゴシック" charset="0"/>
              </a:rPr>
              <a:t>AND</a:t>
            </a:r>
            <a:endParaRPr lang="en-US" b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Civilian </a:t>
            </a:r>
            <a:r>
              <a:rPr lang="en-US" dirty="0">
                <a:latin typeface="Arial" charset="0"/>
                <a:ea typeface="ＭＳ Ｐゴシック" charset="0"/>
              </a:rPr>
              <a:t>datasets could be used </a:t>
            </a:r>
            <a:r>
              <a:rPr lang="en-US" dirty="0" smtClean="0">
                <a:latin typeface="Arial" charset="0"/>
                <a:ea typeface="ＭＳ Ｐゴシック" charset="0"/>
              </a:rPr>
              <a:t>to understand spatial </a:t>
            </a:r>
            <a:r>
              <a:rPr lang="en-US" dirty="0">
                <a:latin typeface="Arial" charset="0"/>
                <a:ea typeface="ＭＳ Ｐゴシック" charset="0"/>
              </a:rPr>
              <a:t>transmission dynamics within the </a:t>
            </a:r>
            <a:r>
              <a:rPr lang="en-US" dirty="0" smtClean="0">
                <a:latin typeface="Arial" charset="0"/>
                <a:ea typeface="ＭＳ Ｐゴシック" charset="0"/>
              </a:rPr>
              <a:t>military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Some military populations not synchronous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Parsimonious modeling of the military bases yields reasonable estimates for R0 and</a:t>
            </a:r>
            <a:r>
              <a:rPr lang="en-US" dirty="0" smtClean="0">
                <a:latin typeface="Arial" charset="0"/>
                <a:ea typeface="ＭＳ Ｐゴシック" charset="0"/>
              </a:rPr>
              <a:t> other important parameters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So far: proof of concept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Simulation studies can be used to develop forecasting capabilities based on the results presented </a:t>
            </a:r>
            <a:r>
              <a:rPr lang="en-US" dirty="0" smtClean="0">
                <a:latin typeface="Arial" charset="0"/>
                <a:ea typeface="ＭＳ Ｐゴシック" charset="0"/>
              </a:rPr>
              <a:t>here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These analysis and similar could be run routinely during pandemic and non-pandemic influenza seasons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Unused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18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What is the relationship between the pandemic profiles at military installations and the civilian population?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41986" name="Picture 1" descr="Screen Shot 2012-03-18 at 5.34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600200"/>
            <a:ext cx="65468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0643" y="2314686"/>
            <a:ext cx="1982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/>
              <a:t>CDC ILI reported by sentinel providers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185738" y="0"/>
            <a:ext cx="6799262" cy="13795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The total number of </a:t>
            </a:r>
            <a:r>
              <a:rPr lang="en-US" dirty="0" err="1" smtClean="0">
                <a:latin typeface="Arial" charset="0"/>
                <a:ea typeface="ＭＳ Ｐゴシック" charset="0"/>
              </a:rPr>
              <a:t>susceptibles</a:t>
            </a:r>
            <a:r>
              <a:rPr lang="en-US" dirty="0" smtClean="0">
                <a:latin typeface="Arial" charset="0"/>
                <a:ea typeface="ＭＳ Ｐゴシック" charset="0"/>
              </a:rPr>
              <a:t> at each base is a crucial parameter for effective modeling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8370" name="CustomShape 2"/>
          <p:cNvSpPr>
            <a:spLocks noChangeArrowheads="1"/>
          </p:cNvSpPr>
          <p:nvPr/>
        </p:nvSpPr>
        <p:spPr bwMode="auto">
          <a:xfrm>
            <a:off x="5216525" y="1581150"/>
            <a:ext cx="3549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sp>
        <p:nvSpPr>
          <p:cNvPr id="58371" name="CustomShape 2"/>
          <p:cNvSpPr>
            <a:spLocks noChangeArrowheads="1"/>
          </p:cNvSpPr>
          <p:nvPr/>
        </p:nvSpPr>
        <p:spPr bwMode="auto">
          <a:xfrm>
            <a:off x="2119313" y="1519238"/>
            <a:ext cx="30861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000" baseline="0"/>
          </a:p>
        </p:txBody>
      </p:sp>
      <p:pic>
        <p:nvPicPr>
          <p:cNvPr id="2" name="Picture 1" descr="Screen Shot 2012-03-19 at 7.32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4" y="1469524"/>
            <a:ext cx="8112982" cy="51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9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AFHSC’s DMSS dataset </a:t>
            </a:r>
            <a:r>
              <a:rPr lang="en-US" dirty="0" smtClean="0">
                <a:latin typeface="Arial" charset="0"/>
                <a:ea typeface="ＭＳ Ｐゴシック" charset="0"/>
              </a:rPr>
              <a:t>is based on ICD</a:t>
            </a:r>
            <a:r>
              <a:rPr lang="en-US" dirty="0">
                <a:latin typeface="Arial" charset="0"/>
                <a:ea typeface="ＭＳ Ｐゴシック" charset="0"/>
              </a:rPr>
              <a:t>-9 </a:t>
            </a:r>
            <a:r>
              <a:rPr lang="en-US" dirty="0" smtClean="0">
                <a:latin typeface="Arial" charset="0"/>
                <a:ea typeface="ＭＳ Ｐゴシック" charset="0"/>
              </a:rPr>
              <a:t>codes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27650" name="Picture 2" descr="histo-weekly-AFHSC-all-with-CD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598613"/>
            <a:ext cx="6034088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781300"/>
            <a:ext cx="31750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Marsden-</a:t>
            </a:r>
            <a:r>
              <a:rPr lang="en-US" dirty="0" err="1">
                <a:latin typeface="Arial" charset="0"/>
                <a:ea typeface="ＭＳ Ｐゴシック" charset="0"/>
              </a:rPr>
              <a:t>Haug</a:t>
            </a:r>
            <a:r>
              <a:rPr lang="en-US" dirty="0">
                <a:latin typeface="Arial" charset="0"/>
                <a:ea typeface="ＭＳ Ｐゴシック" charset="0"/>
              </a:rPr>
              <a:t> “ILI-small” criteria provides an accurate estimate of CDC ILI </a:t>
            </a:r>
            <a:r>
              <a:rPr lang="en-US" dirty="0" smtClean="0">
                <a:latin typeface="Arial" charset="0"/>
                <a:ea typeface="ＭＳ Ｐゴシック" charset="0"/>
              </a:rPr>
              <a:t>cases 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29699" name="Picture 1" descr="histo-weekly-AFHSC-ILI-small-with-CD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862138"/>
            <a:ext cx="572452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09563" y="1952625"/>
            <a:ext cx="2770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aseline="0"/>
              <a:t>Number of cases matching ICD-9 codes in the AFHSC dataset.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How do we define a “military population?”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68338" y="1789113"/>
            <a:ext cx="7718425" cy="4938712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For estimating the location of Study </a:t>
            </a:r>
            <a:r>
              <a:rPr lang="en-US" sz="2800" dirty="0" err="1">
                <a:latin typeface="Arial" charset="0"/>
                <a:ea typeface="ＭＳ Ｐゴシック" charset="0"/>
              </a:rPr>
              <a:t>ID’s</a:t>
            </a:r>
            <a:r>
              <a:rPr lang="en-US" sz="2800" dirty="0">
                <a:latin typeface="Arial" charset="0"/>
                <a:ea typeface="ＭＳ Ｐゴシック" charset="0"/>
              </a:rPr>
              <a:t>, the DMSS dataset provides: 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Service Category (e.g., Army)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Zip3 of Unit (e.g., 921)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UIC (e.g., FFNHS)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DMISID CAT (e.g., HOLLOMAN AFB)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DMISID (e.g., 356) -&gt; Zip5 (e.g., 92134)</a:t>
            </a:r>
          </a:p>
          <a:p>
            <a:pPr lvl="1" eaLnBrk="1" hangingPunct="1"/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600" dirty="0">
                <a:latin typeface="Arial" charset="0"/>
                <a:ea typeface="ＭＳ Ｐゴシック" charset="0"/>
              </a:rPr>
              <a:t>=&gt; Military Population Zip (MPZ): Location of individual at time they presented to the clinic.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epidemic models explain the trajectory of incidence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97640"/>
            <a:ext cx="86423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0300" y="4231328"/>
            <a:ext cx="2633663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4156715"/>
            <a:ext cx="5486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35610" y="6542170"/>
            <a:ext cx="2132730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Slide credit: Marc </a:t>
            </a:r>
            <a:r>
              <a:rPr lang="en-US" sz="2000" dirty="0" err="1" smtClean="0"/>
              <a:t>Lipsitch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reproductive number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549495"/>
            <a:ext cx="3712261" cy="221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“The average number of secondary cases generated by a typically infectious individual over the entire course of their infection”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940050" y="3908425"/>
            <a:ext cx="384175" cy="3857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400"/>
              <a:t>1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572000" y="3236913"/>
            <a:ext cx="384175" cy="3841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400"/>
              <a:t>2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572000" y="3908425"/>
            <a:ext cx="384175" cy="3857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400"/>
              <a:t>3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572000" y="4629150"/>
            <a:ext cx="384175" cy="3841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400"/>
              <a:t>4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227763" y="2852738"/>
            <a:ext cx="384175" cy="384175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227763" y="3524250"/>
            <a:ext cx="384175" cy="384175"/>
          </a:xfrm>
          <a:prstGeom prst="ellipse">
            <a:avLst/>
          </a:prstGeom>
          <a:solidFill>
            <a:srgbClr val="80808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227763" y="4341813"/>
            <a:ext cx="384175" cy="3841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6227763" y="5013325"/>
            <a:ext cx="384175" cy="384175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3324225" y="3429000"/>
            <a:ext cx="1249363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324225" y="4100513"/>
            <a:ext cx="1249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324225" y="4100513"/>
            <a:ext cx="1249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4956175" y="3068638"/>
            <a:ext cx="12954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956175" y="3429000"/>
            <a:ext cx="12954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956175" y="4100513"/>
            <a:ext cx="1295400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956175" y="4821238"/>
            <a:ext cx="12954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6611938" y="3716338"/>
            <a:ext cx="124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7835900" y="3500438"/>
            <a:ext cx="384175" cy="384175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7859713" y="4316413"/>
            <a:ext cx="384175" cy="384175"/>
          </a:xfrm>
          <a:prstGeom prst="ellipse">
            <a:avLst/>
          </a:prstGeom>
          <a:solidFill>
            <a:srgbClr val="80808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7859713" y="4987925"/>
            <a:ext cx="384175" cy="385763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7859713" y="5708650"/>
            <a:ext cx="384175" cy="384175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6611938" y="4508500"/>
            <a:ext cx="1249362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6611938" y="5180013"/>
            <a:ext cx="124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6611938" y="5180013"/>
            <a:ext cx="12493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7835900" y="2060575"/>
            <a:ext cx="384175" cy="384175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7835900" y="2732088"/>
            <a:ext cx="384175" cy="384175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6611938" y="2298700"/>
            <a:ext cx="1247775" cy="769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6611938" y="2946400"/>
            <a:ext cx="1247775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 animBg="1"/>
    </p:bldLst>
  </p:timing>
</p:sld>
</file>

<file path=ppt/theme/theme1.xml><?xml version="1.0" encoding="utf-8"?>
<a:theme xmlns:a="http://schemas.openxmlformats.org/drawingml/2006/main" name="BriefingTemplate_1Image">
  <a:themeElements>
    <a:clrScheme name="BriefingTemplate_1Imag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BB5"/>
      </a:accent1>
      <a:accent2>
        <a:srgbClr val="7ECFCE"/>
      </a:accent2>
      <a:accent3>
        <a:srgbClr val="FFFFFF"/>
      </a:accent3>
      <a:accent4>
        <a:srgbClr val="000000"/>
      </a:accent4>
      <a:accent5>
        <a:srgbClr val="AABAD7"/>
      </a:accent5>
      <a:accent6>
        <a:srgbClr val="72BBBA"/>
      </a:accent6>
      <a:hlink>
        <a:srgbClr val="0066CC"/>
      </a:hlink>
      <a:folHlink>
        <a:srgbClr val="AAC35D"/>
      </a:folHlink>
    </a:clrScheme>
    <a:fontScheme name="BriefingTemplate_1Imag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lnDef>
  </a:objectDefaults>
  <a:extraClrSchemeLst>
    <a:extraClrScheme>
      <a:clrScheme name="BriefingTemplate_1Im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Template_1Im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Template_1Im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Template_1Im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Template_1Im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ingTemplate_1Im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Template_1Im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Template_1Im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Template_1Im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Template_1Im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Template_1Im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Template_1Im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ingTemplate_1Im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BB5"/>
        </a:accent1>
        <a:accent2>
          <a:srgbClr val="7ECFCE"/>
        </a:accent2>
        <a:accent3>
          <a:srgbClr val="FFFFFF"/>
        </a:accent3>
        <a:accent4>
          <a:srgbClr val="000000"/>
        </a:accent4>
        <a:accent5>
          <a:srgbClr val="AABAD7"/>
        </a:accent5>
        <a:accent6>
          <a:srgbClr val="72BBBA"/>
        </a:accent6>
        <a:hlink>
          <a:srgbClr val="0066CC"/>
        </a:hlink>
        <a:folHlink>
          <a:srgbClr val="AAC3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ヒラギノ角ゴ Pro W3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BB5"/>
        </a:accent1>
        <a:accent2>
          <a:srgbClr val="7ECFCE"/>
        </a:accent2>
        <a:accent3>
          <a:srgbClr val="FFFFFF"/>
        </a:accent3>
        <a:accent4>
          <a:srgbClr val="000000"/>
        </a:accent4>
        <a:accent5>
          <a:srgbClr val="AABAD7"/>
        </a:accent5>
        <a:accent6>
          <a:srgbClr val="72BBBA"/>
        </a:accent6>
        <a:hlink>
          <a:srgbClr val="0066CC"/>
        </a:hlink>
        <a:folHlink>
          <a:srgbClr val="AAC3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SAIC-S2S-2007</Template>
  <TotalTime>7583</TotalTime>
  <Words>1499</Words>
  <Application>Microsoft Macintosh PowerPoint</Application>
  <PresentationFormat>On-screen Show (4:3)</PresentationFormat>
  <Paragraphs>320</Paragraphs>
  <Slides>47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BriefingTemplate_1Image</vt:lpstr>
      <vt:lpstr>2_Custom Design</vt:lpstr>
      <vt:lpstr>Transmission Dynamics of Pandemic Influenza within the Military Population: Inferences from AFHSC's Defense Medical Surveillance System</vt:lpstr>
      <vt:lpstr>Acknowledgements</vt:lpstr>
      <vt:lpstr>Overview</vt:lpstr>
      <vt:lpstr>The threat from influenza pandemics necessitates planning and preparation </vt:lpstr>
      <vt:lpstr>AFHSC’s DMSS dataset is based on ICD-9 codes</vt:lpstr>
      <vt:lpstr>The Marsden-Haug “ILI-small” criteria provides an accurate estimate of CDC ILI cases </vt:lpstr>
      <vt:lpstr>How do we define a “military population?”</vt:lpstr>
      <vt:lpstr>Simple epidemic models explain the trajectory of incidence</vt:lpstr>
      <vt:lpstr>The basic reproductive number</vt:lpstr>
      <vt:lpstr>R0 and the cumulative attack rate</vt:lpstr>
      <vt:lpstr>Overview</vt:lpstr>
      <vt:lpstr>The 2009 H1N1 pandemic in US military populations is suggestive of a global wave from west to east</vt:lpstr>
      <vt:lpstr>Within CONUS, the 2009 H1N1 pandemic was more synchronized in the largest bases</vt:lpstr>
      <vt:lpstr>The 2009 H1N1 pandemic was significantly larger than the subsequent 2010-2011 H3N2 seasonal epidemic</vt:lpstr>
      <vt:lpstr>The data suggest the presence of waves (with San Diego as an arbitrary starting point) </vt:lpstr>
      <vt:lpstr>Incidence in military populations often matched local civilian populations </vt:lpstr>
      <vt:lpstr>These patterns were consistent for many locations for which civilian and military data were available </vt:lpstr>
      <vt:lpstr>Overview</vt:lpstr>
      <vt:lpstr>Base profiles show a range of characteristics</vt:lpstr>
      <vt:lpstr>We used a simple model of change in transmissibility and depletion of susceptibles  </vt:lpstr>
      <vt:lpstr>We can model the one- and two-peaked profiles using a seven parameter model.</vt:lpstr>
      <vt:lpstr>We obtained parameter estimates for the top 50 bases (by volume of ILI-small)</vt:lpstr>
      <vt:lpstr>Many of the military populations are well fitted with a single peaked profile, such as this at Portsmouth Naval Medical Hospital.</vt:lpstr>
      <vt:lpstr>Most remaining cases are fit with a two-peak profile, such as at Camp Pendleton, CA. </vt:lpstr>
      <vt:lpstr>Some of the profiles are quite unique, such as the Marine training base at Quantico, VA. </vt:lpstr>
      <vt:lpstr>Other ‘outlier’ events are also fit well by the seven-parameter model, where a smaller R0 captures the leading and trailing portion of the profile, such as Ellsworth AFB, SD. </vt:lpstr>
      <vt:lpstr>The largest 10 military populations by zip code</vt:lpstr>
      <vt:lpstr>The model fits produced R0 values that are clustered about a median value that matches results that were estimated in civilian populations</vt:lpstr>
      <vt:lpstr>There is no obvious evidence from the AFHSC/DMSS data that R0 decreased during the course of the 2009 H1N1 pandemic. In fact, the reverse may be true. </vt:lpstr>
      <vt:lpstr>R0 and the cumulative attack rate</vt:lpstr>
      <vt:lpstr>Overview</vt:lpstr>
      <vt:lpstr>Analysis of AFHSC’s DMSS data, together with development of military-specific stochastic metapopulation models can lead to robust, actionable framework for estimating the transmission dynamics of new pathogens.</vt:lpstr>
      <vt:lpstr>We have had to infer population sizes</vt:lpstr>
      <vt:lpstr>The military population has a very different age structure than the civilian population</vt:lpstr>
      <vt:lpstr>The earlier (summer) wave of the 2009 pandemic had higher apparent severity than the fall wave</vt:lpstr>
      <vt:lpstr>A disproportionate number of the youngest military age group suffered severe disease during the 2009 influenza pandemic and the following seasonal epidemic</vt:lpstr>
      <vt:lpstr>The model fits provide temporal information on the: (1) time of first infection; (2) point in time when R0 changed; and (3) duration over which R0 was modified. </vt:lpstr>
      <vt:lpstr>Using inferences drawn from the 2009 H1N1 pandemic, we can simulate a range of similar, or novel pandemics</vt:lpstr>
      <vt:lpstr>What if this was the only information we had?</vt:lpstr>
      <vt:lpstr>Even with several bases reporting outbreaks, our confidence in predicting the ultimate outcome would be poor</vt:lpstr>
      <vt:lpstr>Once the initial bases had peaked, however, we would be able to predict both the total number of cases and estimate a severity index for all subsequent bases</vt:lpstr>
      <vt:lpstr>Simulations – where we plan to go from here</vt:lpstr>
      <vt:lpstr>Overview</vt:lpstr>
      <vt:lpstr>Summary</vt:lpstr>
      <vt:lpstr>Unused slides</vt:lpstr>
      <vt:lpstr>What is the relationship between the pandemic profiles at military installations and the civilian population?</vt:lpstr>
      <vt:lpstr>The total number of susceptibles at each base is a crucial parameter for effective modeling</vt:lpstr>
    </vt:vector>
  </TitlesOfParts>
  <Company>SAIC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Designed for presentations to customers and other external audiences, the Corporate Briefing gives an overview of the company and its capabilities.</dc:subject>
  <dc:creator>David P Bacon</dc:creator>
  <cp:keywords>briefing, corporate briefing</cp:keywords>
  <cp:lastModifiedBy>Pete Riley</cp:lastModifiedBy>
  <cp:revision>214</cp:revision>
  <dcterms:created xsi:type="dcterms:W3CDTF">2012-03-20T13:05:23Z</dcterms:created>
  <dcterms:modified xsi:type="dcterms:W3CDTF">2012-03-20T14:07:22Z</dcterms:modified>
</cp:coreProperties>
</file>