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qt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9" r:id="rId2"/>
  </p:sldMasterIdLst>
  <p:notesMasterIdLst>
    <p:notesMasterId r:id="rId76"/>
  </p:notesMasterIdLst>
  <p:handoutMasterIdLst>
    <p:handoutMasterId r:id="rId77"/>
  </p:handoutMasterIdLst>
  <p:sldIdLst>
    <p:sldId id="270" r:id="rId3"/>
    <p:sldId id="611" r:id="rId4"/>
    <p:sldId id="637" r:id="rId5"/>
    <p:sldId id="574" r:id="rId6"/>
    <p:sldId id="516" r:id="rId7"/>
    <p:sldId id="644" r:id="rId8"/>
    <p:sldId id="609" r:id="rId9"/>
    <p:sldId id="608" r:id="rId10"/>
    <p:sldId id="610" r:id="rId11"/>
    <p:sldId id="643" r:id="rId12"/>
    <p:sldId id="652" r:id="rId13"/>
    <p:sldId id="639" r:id="rId14"/>
    <p:sldId id="543" r:id="rId15"/>
    <p:sldId id="547" r:id="rId16"/>
    <p:sldId id="575" r:id="rId17"/>
    <p:sldId id="577" r:id="rId18"/>
    <p:sldId id="640" r:id="rId19"/>
    <p:sldId id="588" r:id="rId20"/>
    <p:sldId id="624" r:id="rId21"/>
    <p:sldId id="633" r:id="rId22"/>
    <p:sldId id="594" r:id="rId23"/>
    <p:sldId id="576" r:id="rId24"/>
    <p:sldId id="601" r:id="rId25"/>
    <p:sldId id="641" r:id="rId26"/>
    <p:sldId id="618" r:id="rId27"/>
    <p:sldId id="642" r:id="rId28"/>
    <p:sldId id="647" r:id="rId29"/>
    <p:sldId id="646" r:id="rId30"/>
    <p:sldId id="645" r:id="rId31"/>
    <p:sldId id="612" r:id="rId32"/>
    <p:sldId id="590" r:id="rId33"/>
    <p:sldId id="650" r:id="rId34"/>
    <p:sldId id="566" r:id="rId35"/>
    <p:sldId id="613" r:id="rId36"/>
    <p:sldId id="578" r:id="rId37"/>
    <p:sldId id="597" r:id="rId38"/>
    <p:sldId id="600" r:id="rId39"/>
    <p:sldId id="567" r:id="rId40"/>
    <p:sldId id="572" r:id="rId41"/>
    <p:sldId id="599" r:id="rId42"/>
    <p:sldId id="598" r:id="rId43"/>
    <p:sldId id="593" r:id="rId44"/>
    <p:sldId id="617" r:id="rId45"/>
    <p:sldId id="625" r:id="rId46"/>
    <p:sldId id="620" r:id="rId47"/>
    <p:sldId id="621" r:id="rId48"/>
    <p:sldId id="622" r:id="rId49"/>
    <p:sldId id="623" r:id="rId50"/>
    <p:sldId id="614" r:id="rId51"/>
    <p:sldId id="581" r:id="rId52"/>
    <p:sldId id="619" r:id="rId53"/>
    <p:sldId id="584" r:id="rId54"/>
    <p:sldId id="615" r:id="rId55"/>
    <p:sldId id="562" r:id="rId56"/>
    <p:sldId id="628" r:id="rId57"/>
    <p:sldId id="629" r:id="rId58"/>
    <p:sldId id="630" r:id="rId59"/>
    <p:sldId id="627" r:id="rId60"/>
    <p:sldId id="634" r:id="rId61"/>
    <p:sldId id="635" r:id="rId62"/>
    <p:sldId id="632" r:id="rId63"/>
    <p:sldId id="636" r:id="rId64"/>
    <p:sldId id="626" r:id="rId65"/>
    <p:sldId id="602" r:id="rId66"/>
    <p:sldId id="546" r:id="rId67"/>
    <p:sldId id="535" r:id="rId68"/>
    <p:sldId id="554" r:id="rId69"/>
    <p:sldId id="596" r:id="rId70"/>
    <p:sldId id="616" r:id="rId71"/>
    <p:sldId id="582" r:id="rId72"/>
    <p:sldId id="583" r:id="rId73"/>
    <p:sldId id="648" r:id="rId74"/>
    <p:sldId id="649" r:id="rId75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 baseline="-250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C404"/>
    <a:srgbClr val="503312"/>
    <a:srgbClr val="BA4B06"/>
    <a:srgbClr val="6F8C21"/>
    <a:srgbClr val="F7F7F7"/>
    <a:srgbClr val="78A12A"/>
    <a:srgbClr val="FF0000"/>
    <a:srgbClr val="E1B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 autoAdjust="0"/>
    <p:restoredTop sz="86177" autoAdjust="0"/>
  </p:normalViewPr>
  <p:slideViewPr>
    <p:cSldViewPr snapToGrid="0">
      <p:cViewPr>
        <p:scale>
          <a:sx n="85" d="100"/>
          <a:sy n="85" d="100"/>
        </p:scale>
        <p:origin x="-1568" y="-528"/>
      </p:cViewPr>
      <p:guideLst>
        <p:guide orient="horz" pos="2160"/>
        <p:guide orient="horz" pos="2448"/>
        <p:guide orient="horz" pos="3312"/>
        <p:guide pos="2880"/>
        <p:guide pos="576"/>
        <p:guide pos="5184"/>
        <p:guide pos="289"/>
        <p:guide pos="56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fld id="{65D811A3-6E5E-F140-8D00-F880F5EBB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48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69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 baseline="0"/>
            </a:lvl1pPr>
          </a:lstStyle>
          <a:p>
            <a:pPr>
              <a:defRPr/>
            </a:pPr>
            <a:fld id="{E049CDD6-2D4D-4242-9650-0FE297653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0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OS" TargetMode="External"/><Relationship Id="rId4" Type="http://schemas.openxmlformats.org/officeDocument/2006/relationships/hyperlink" Target="http://en.wikipedia.org/wiki/Bronchitis" TargetMode="External"/><Relationship Id="rId5" Type="http://schemas.openxmlformats.org/officeDocument/2006/relationships/hyperlink" Target="http://en.wikipedia.org/wiki/Pneumonia" TargetMode="External"/><Relationship Id="rId6" Type="http://schemas.openxmlformats.org/officeDocument/2006/relationships/hyperlink" Target="http://en.wikipedia.org/wiki/Chronic_(medicine)" TargetMode="External"/><Relationship Id="rId7" Type="http://schemas.openxmlformats.org/officeDocument/2006/relationships/hyperlink" Target="http://en.wikipedia.org/wiki/Cough" TargetMode="External"/><Relationship Id="rId8" Type="http://schemas.openxmlformats.org/officeDocument/2006/relationships/hyperlink" Target="http://en.wikipedia.org/wiki/Influenza_w/_pneumonia" TargetMode="External"/><Relationship Id="rId9" Type="http://schemas.openxmlformats.org/officeDocument/2006/relationships/hyperlink" Target="http://en.wikipedia.org/wiki/Influenza_w/_other_respiratory_manifestation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0FE975B-ADEB-704A-8579-DFB9A608DCEA}" type="slidenum">
              <a:rPr lang="en-US" sz="1200" baseline="0"/>
              <a:pPr eaLnBrk="1" hangingPunct="1"/>
              <a:t>1</a:t>
            </a:fld>
            <a:endParaRPr lang="en-US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8E78D93-C3A0-8E4D-B127-F191E0290F5C}" type="slidenum">
              <a:rPr lang="en-US" sz="1200" baseline="0"/>
              <a:pPr eaLnBrk="1" hangingPunct="1"/>
              <a:t>18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19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(2000,15000):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Mayport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Naval Station-32228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-15 miles from Jacksonville, Florida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-15,150 Active duty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-32,000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-1,260 Civilians 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(3000,12500):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Twentynine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Palms-92278-Marine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29 Palms California, 60 miles from Palm Springs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-12,500 Active duty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-24,000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-21,000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contractors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-1,200 retirees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(10000,25000):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Riley- 66442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Northeast Kansas on the Kansas River between Junction City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Manhaten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Greary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Riley Counties.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-Has a daytime population of 25,000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-Population assigned served: 42,264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-9,252 Active duty enlisted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- 1,117 Officers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-12,020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- 16,249 retirees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	-3,626 Civilian employees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-Geary County Unified School District 475-5 elementary schools and 1 middle school located on campus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20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EBDF4A0-44B8-5542-8DEC-73EFFF2FEE7D}" type="slidenum">
              <a:rPr lang="en-US" sz="1200" baseline="0"/>
              <a:pPr eaLnBrk="1" hangingPunct="1"/>
              <a:t>21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pC</a:t>
            </a:r>
            <a:r>
              <a:rPr lang="en-US" dirty="0" smtClean="0"/>
              <a:t>=0.8: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Stewart-31314-Army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Hinesville, Liberty County, Georgia. Near Savannah Georgia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-Soldier population of 15,875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-3,356 Civilian Employees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-20,035 Soldiers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-4,087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-32, 751 military family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-total population of 56,873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-Used to train 50,000 reserve component soldiers yearly.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DoDEA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operates 3 elementary schools on base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pC</a:t>
            </a:r>
            <a:r>
              <a:rPr lang="en-US" dirty="0" smtClean="0"/>
              <a:t> = 0.99999: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Ft. Bragg-28310- Army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in Cumberland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Holk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Counties in North Carolina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-52,800 Active Duty Soldiers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-12,624 Reserve and temporary duty students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-8-757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-3,516 Contractors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-62,962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-98,507 army retirees and family members </a:t>
            </a:r>
          </a:p>
          <a:p>
            <a:endParaRPr lang="en-US" dirty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22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Red points are the top 30 bases.</a:t>
            </a:r>
            <a:endParaRPr lang="en-US" dirty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6CDF562-87B5-F646-88F7-7D2973E052F1}" type="slidenum">
              <a:rPr lang="en-US" sz="1200" baseline="0"/>
              <a:pPr eaLnBrk="1" hangingPunct="1"/>
              <a:t>23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24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25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26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30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CC53F96-7340-9C4C-B96D-1FE645862C2A}" type="slidenum">
              <a:rPr lang="en-US" sz="1200" baseline="0"/>
              <a:pPr eaLnBrk="1" hangingPunct="1"/>
              <a:t>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8E78D93-C3A0-8E4D-B127-F191E0290F5C}" type="slidenum">
              <a:rPr lang="en-US" sz="1200" baseline="0"/>
              <a:pPr eaLnBrk="1" hangingPunct="1"/>
              <a:t>32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AEB0B73-63B6-5241-B428-378FEC0FE19A}" type="slidenum">
              <a:rPr lang="en-US" sz="1200" baseline="0"/>
              <a:pPr eaLnBrk="1" hangingPunct="1"/>
              <a:t>33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34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4A494F0-A65C-6A47-BBC3-474FAC0CBDAB}" type="slidenum">
              <a:rPr lang="en-US" sz="1200" baseline="0"/>
              <a:pPr eaLnBrk="1" hangingPunct="1"/>
              <a:t>35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36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37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DCE8F22-57F0-5C4B-8ECE-76DF96A02B66}" type="slidenum">
              <a:rPr lang="en-US" sz="1200" baseline="0"/>
              <a:pPr eaLnBrk="1" hangingPunct="1"/>
              <a:t>38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4CA2D4A8-1E42-814F-952A-0EA94EA76FCB}" type="slidenum">
              <a:rPr lang="en-US" sz="1200" baseline="0"/>
              <a:pPr eaLnBrk="1" hangingPunct="1"/>
              <a:t>39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40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41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6CDF562-87B5-F646-88F7-7D2973E052F1}" type="slidenum">
              <a:rPr lang="en-US" sz="1200" baseline="0"/>
              <a:pPr eaLnBrk="1" hangingPunct="1"/>
              <a:t>42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47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48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49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50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51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12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61882DA-DAE2-A944-A5B6-F70AB9BCEB6D}" type="slidenum">
              <a:rPr lang="en-US" sz="1200" baseline="0"/>
              <a:pPr eaLnBrk="1" hangingPunct="1"/>
              <a:t>52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53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57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59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60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61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m" charset="0"/>
                <a:cs typeface="Ariam" charset="0"/>
              </a:rPr>
              <a:t>For reference, these are the definitions of the ICD codes:</a:t>
            </a:r>
          </a:p>
          <a:p>
            <a:endParaRPr lang="en-US">
              <a:latin typeface="Ariam" charset="0"/>
              <a:cs typeface="Ariam" charset="0"/>
            </a:endParaRPr>
          </a:p>
          <a:p>
            <a:pPr eaLnBrk="1" hangingPunct="1"/>
            <a:r>
              <a:rPr lang="en-US"/>
              <a:t>The “ILI-large” and “ILI-small” groups are based on whether the codes are used more than 75,000 times during the 4-year period studied by </a:t>
            </a:r>
            <a:r>
              <a:rPr lang="en-US" i="1"/>
              <a:t>Marsden-Haug et al. </a:t>
            </a:r>
            <a:r>
              <a:rPr lang="en-US"/>
              <a:t>(2007).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“ILI-large” is defined by any one of the following codes:</a:t>
            </a:r>
          </a:p>
          <a:p>
            <a:pPr eaLnBrk="1" hangingPunct="1"/>
            <a:endParaRPr lang="en-US"/>
          </a:p>
          <a:p>
            <a:pPr eaLnBrk="1" hangingPunct="1"/>
            <a:r>
              <a:rPr lang="fr-FR"/>
              <a:t>079.99 (7999) = Viral infection NOS</a:t>
            </a:r>
          </a:p>
          <a:p>
            <a:pPr eaLnBrk="1" hangingPunct="1"/>
            <a:r>
              <a:rPr lang="es-ES_tradnl"/>
              <a:t>461.9 (4619)   = Sinusitis, acute, NOS</a:t>
            </a:r>
            <a:endParaRPr lang="es-ES_tradnl">
              <a:hlinkClick r:id="rId3"/>
            </a:endParaRPr>
          </a:p>
          <a:p>
            <a:pPr eaLnBrk="1" hangingPunct="1"/>
            <a:r>
              <a:rPr lang="es-ES_tradnl"/>
              <a:t>465.9 (4659)   = Upper respiratory infection, acute, NOS</a:t>
            </a:r>
            <a:endParaRPr lang="es-ES_tradnl">
              <a:hlinkClick r:id="rId3"/>
            </a:endParaRPr>
          </a:p>
          <a:p>
            <a:pPr eaLnBrk="1" hangingPunct="1"/>
            <a:r>
              <a:rPr lang="ro-RO"/>
              <a:t>466.0 (4660)   = Bronchitis, acute</a:t>
            </a:r>
            <a:endParaRPr lang="ro-RO">
              <a:hlinkClick r:id="rId4"/>
            </a:endParaRPr>
          </a:p>
          <a:p>
            <a:pPr eaLnBrk="1" hangingPunct="1"/>
            <a:r>
              <a:rPr lang="ro-RO"/>
              <a:t>486 (486)        = Pneumonia, organism unspecified</a:t>
            </a:r>
            <a:endParaRPr lang="ro-RO">
              <a:hlinkClick r:id="rId5"/>
            </a:endParaRPr>
          </a:p>
          <a:p>
            <a:pPr eaLnBrk="1" hangingPunct="1"/>
            <a:r>
              <a:rPr lang="ro-RO"/>
              <a:t>490 (490)        = Bronchitis, not specified as acute or chronic</a:t>
            </a:r>
            <a:endParaRPr lang="ro-RO">
              <a:hlinkClick r:id="rId6"/>
            </a:endParaRPr>
          </a:p>
          <a:p>
            <a:pPr eaLnBrk="1" hangingPunct="1"/>
            <a:r>
              <a:rPr lang="it-IT"/>
              <a:t>780.6 (7806)   = Fever, </a:t>
            </a:r>
            <a:r>
              <a:rPr lang="it-IT">
                <a:solidFill>
                  <a:schemeClr val="tx2"/>
                </a:solidFill>
              </a:rPr>
              <a:t>nonperinatal</a:t>
            </a:r>
          </a:p>
          <a:p>
            <a:pPr eaLnBrk="1" hangingPunct="1"/>
            <a:r>
              <a:rPr lang="en-US"/>
              <a:t>786.2 (7862)   = Cough</a:t>
            </a:r>
            <a:endParaRPr lang="en-US">
              <a:hlinkClick r:id="rId7"/>
            </a:endParaRP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“ILI-small” is defined by one of the following codes: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465.8 (4658)   = Infectious upper respiratory, multiple sites, acute NEC</a:t>
            </a:r>
          </a:p>
          <a:p>
            <a:pPr eaLnBrk="1" hangingPunct="1"/>
            <a:r>
              <a:rPr lang="it-IT"/>
              <a:t>487.0 (4870)   =  Influenza w/ pneumonia </a:t>
            </a:r>
            <a:endParaRPr lang="it-IT">
              <a:hlinkClick r:id="rId8"/>
            </a:endParaRPr>
          </a:p>
          <a:p>
            <a:pPr eaLnBrk="1" hangingPunct="1"/>
            <a:r>
              <a:rPr lang="it-IT"/>
              <a:t>487.1 (4871)   = Influenza w/ other respiratory manifestations</a:t>
            </a:r>
            <a:endParaRPr lang="it-IT">
              <a:hlinkClick r:id="rId9"/>
            </a:endParaRPr>
          </a:p>
          <a:p>
            <a:pPr eaLnBrk="1" hangingPunct="1"/>
            <a:r>
              <a:rPr lang="it-IT"/>
              <a:t>487.8 (4878)   = Influenza with manifestation NEC</a:t>
            </a:r>
          </a:p>
          <a:p>
            <a:endParaRPr lang="en-US">
              <a:latin typeface="Ariam" charset="0"/>
              <a:cs typeface="Ariam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01B56D2-349E-0D45-8F24-7CC4289CFD21}" type="slidenum">
              <a:rPr lang="en-US" sz="1200" baseline="0"/>
              <a:pPr eaLnBrk="1" hangingPunct="1"/>
              <a:t>13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62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8097C19-7A63-1C45-8360-C7923758C36E}" type="slidenum">
              <a:rPr lang="en-US" sz="1200" baseline="0"/>
              <a:pPr eaLnBrk="1" hangingPunct="1"/>
              <a:t>63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DA68FB4-ECEB-144C-B20C-FDDCE6CCC5F6}" type="slidenum">
              <a:rPr lang="en-US" sz="1200" baseline="0"/>
              <a:pPr eaLnBrk="1" hangingPunct="1"/>
              <a:t>65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0085FAE8-1D01-6242-9040-7A5B65CA84F7}" type="slidenum">
              <a:rPr lang="en-US" sz="1200" baseline="0"/>
              <a:pPr eaLnBrk="1" hangingPunct="1"/>
              <a:t>66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9CF9164-431F-4F4E-96F9-5A40EE184B6C}" type="slidenum">
              <a:rPr lang="en-US" sz="1200" baseline="0"/>
              <a:pPr eaLnBrk="1" hangingPunct="1"/>
              <a:t>67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A994853-DE2B-F640-9406-DFFA9D4F99AD}" type="slidenum">
              <a:rPr lang="en-US" sz="1200" baseline="0"/>
              <a:pPr eaLnBrk="1" hangingPunct="1"/>
              <a:t>68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6E69EF4-65FC-C340-8879-0B43D524EC20}" type="slidenum">
              <a:rPr lang="en-US" sz="1200" baseline="0"/>
              <a:pPr eaLnBrk="1" hangingPunct="1"/>
              <a:t>69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48D233A-E46C-BA40-A713-CEBB0A7B22C1}" type="slidenum">
              <a:rPr lang="en-US" sz="1200" baseline="0"/>
              <a:pPr eaLnBrk="1" hangingPunct="1"/>
              <a:t>70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384475C-8284-2C4D-BF45-916CF53FD255}" type="slidenum">
              <a:rPr lang="en-US" sz="1200" baseline="0"/>
              <a:pPr eaLnBrk="1" hangingPunct="1"/>
              <a:t>71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43863AA8-ECEE-B349-977A-E87C6FB48F70}" type="slidenum">
              <a:rPr lang="en-US" sz="1200" baseline="0"/>
              <a:pPr eaLnBrk="1" hangingPunct="1"/>
              <a:t>72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005F4D6-BECF-E845-A172-C07E52141A35}" type="slidenum">
              <a:rPr lang="en-US" sz="1200" baseline="0"/>
              <a:pPr eaLnBrk="1" hangingPunct="1"/>
              <a:t>14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m" charset="0"/>
              <a:cs typeface="Ariam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268B8FC-8C4E-7448-8583-82161CE0592A}" type="slidenum">
              <a:rPr lang="en-US" sz="1200" baseline="0"/>
              <a:pPr eaLnBrk="1" hangingPunct="1"/>
              <a:t>73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Camp Lejune-28547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-Marine base in North Carolina in Onslow County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-Marine Training facility supported by 5 satellite facilities: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-Marine Corps Air Station New River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-Camp Geiger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-Stone Bay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-Courthouse Bay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-Camp Johnson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   -Greater Sandy Ridge Training Area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 More than 12,000 Marines going through Marine Combat training yearly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-More than 150,000 active duty, dependent, retirees and civilians supported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-Has several schools on base that are part of the Camp Lejeune Dependent Schools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Quantico-22134-Marine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-Located near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Traingle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Virginia in Southern Prince William County, northern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Straffod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County and southeastern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Fraquier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County.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-3,460 Family members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-1,227 Students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-2,232 Civilian 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-Major training institution for Marine and federal law enforcement agencies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-There are 4 schools located at Quantico, 3 primary schools and one middle/high school. They are part of the DDESS-DODEA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94085DE-4D7D-9B49-B40A-2539A21040FA}" type="slidenum">
              <a:rPr lang="en-US" sz="1200" baseline="0"/>
              <a:pPr eaLnBrk="1" hangingPunct="1"/>
              <a:t>15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EBDF4A0-44B8-5542-8DEC-73EFFF2FEE7D}" type="slidenum">
              <a:rPr lang="en-US" sz="1200" baseline="0"/>
              <a:pPr eaLnBrk="1" hangingPunct="1"/>
              <a:t>16</a:t>
            </a:fld>
            <a:endParaRPr lang="en-US" sz="1200" baseline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intro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Description of data - patterns seen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Estimating properties of 09 pandemic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 of possible future pandemics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Future work</a:t>
            </a: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DEDBA83-20A2-0A40-9305-9165E07EFBE8}" type="slidenum">
              <a:rPr lang="en-US" sz="1200" baseline="0"/>
              <a:pPr eaLnBrk="1" hangingPunct="1"/>
              <a:t>17</a:t>
            </a:fld>
            <a:endParaRPr lang="en-US" sz="1200" baseline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IC-0_107_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6496050"/>
            <a:ext cx="835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838"/>
            <a:ext cx="1631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735138" y="4729163"/>
            <a:ext cx="6496050" cy="469900"/>
          </a:xfrm>
        </p:spPr>
        <p:txBody>
          <a:bodyPr lIns="91440" tIns="45720" rIns="91440" bIns="45720"/>
          <a:lstStyle>
            <a:lvl1pPr>
              <a:defRPr sz="2400">
                <a:solidFill>
                  <a:srgbClr val="006BB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35138" y="5194300"/>
            <a:ext cx="6496050" cy="560388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84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0C446-9317-EA4B-84E6-9273D6E422D1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009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77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77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63EF-BB72-744F-9EDA-10DE60F19A34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840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379538"/>
            <a:ext cx="9145588" cy="1362075"/>
          </a:xfrm>
          <a:prstGeom prst="rect">
            <a:avLst/>
          </a:prstGeom>
          <a:solidFill>
            <a:srgbClr val="006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4" descr="McLean3 - towe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1"/>
          <a:stretch>
            <a:fillRect/>
          </a:stretch>
        </p:blipFill>
        <p:spPr bwMode="auto">
          <a:xfrm>
            <a:off x="0" y="1379538"/>
            <a:ext cx="228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914525" y="3387725"/>
            <a:ext cx="6430963" cy="406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400" b="1">
                <a:solidFill>
                  <a:srgbClr val="006BB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924050" y="3816350"/>
            <a:ext cx="6440488" cy="555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02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2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08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2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60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61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1414-3335-2946-93C9-7EDCDA8D9483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6297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683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1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9366-A1DA-7641-A712-8A9AC09C22A9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052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97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97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90692-FC85-CE49-85BD-AA4D6E4FB4A4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296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3FBEF-B66C-8E48-A8E1-6252CB6DDA27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945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BA24-05C5-6647-835F-515741B953FD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1154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89A9-8D3E-CF43-BAFA-9B9D6E7FD55C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507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0230-1D47-CB47-8876-CDA693442C3A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394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 flipH="1">
            <a:off x="457200" y="6373813"/>
            <a:ext cx="35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F9FB-D911-DE4A-AC34-35A104E96703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3325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noFill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9738"/>
            <a:ext cx="82296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715125"/>
            <a:ext cx="9144000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600" baseline="30000">
                <a:solidFill>
                  <a:schemeClr val="bg2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© 2008 Science Applications International Corporation. All rights reserved. SAIC and the SAIC logo are registered trademarks of Science Applications International Corporation in the U.S. and/or other countries.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6527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388100"/>
            <a:ext cx="9144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200" i="1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0325"/>
            <a:ext cx="20764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  <a:cs typeface="ＭＳ Ｐゴシック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6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2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Myriad Pro" pitchFamily="60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973388" y="2740025"/>
            <a:ext cx="3195637" cy="762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4400" b="1" baseline="0" smtClean="0">
                <a:ea typeface="ＭＳ Ｐゴシック" charset="0"/>
                <a:cs typeface="ＭＳ Ｐゴシック" charset="0"/>
              </a:rPr>
              <a:t>Do Not Use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5.png"/><Relationship Id="rId1" Type="http://schemas.microsoft.com/office/2007/relationships/media" Target="../media/media1.qt"/><Relationship Id="rId2" Type="http://schemas.openxmlformats.org/officeDocument/2006/relationships/video" Target="../media/media1.qt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1" Type="http://schemas.microsoft.com/office/2007/relationships/media" Target="../media/media2.qt"/><Relationship Id="rId2" Type="http://schemas.openxmlformats.org/officeDocument/2006/relationships/video" Target="../media/media2.qt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44.png"/><Relationship Id="rId1" Type="http://schemas.microsoft.com/office/2007/relationships/media" Target="../media/media3.qt"/><Relationship Id="rId2" Type="http://schemas.openxmlformats.org/officeDocument/2006/relationships/video" Target="../media/media3.qt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45.png"/><Relationship Id="rId1" Type="http://schemas.microsoft.com/office/2007/relationships/media" Target="../media/media4.qt"/><Relationship Id="rId2" Type="http://schemas.openxmlformats.org/officeDocument/2006/relationships/video" Target="../media/media4.qt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46.png"/><Relationship Id="rId1" Type="http://schemas.microsoft.com/office/2007/relationships/media" Target="../media/media5.qt"/><Relationship Id="rId2" Type="http://schemas.openxmlformats.org/officeDocument/2006/relationships/video" Target="../media/media5.qt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47.png"/><Relationship Id="rId1" Type="http://schemas.microsoft.com/office/2007/relationships/media" Target="../media/media6.qt"/><Relationship Id="rId2" Type="http://schemas.openxmlformats.org/officeDocument/2006/relationships/video" Target="../media/media6.qt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48.png"/><Relationship Id="rId1" Type="http://schemas.microsoft.com/office/2007/relationships/media" Target="../media/media7.qt"/><Relationship Id="rId2" Type="http://schemas.openxmlformats.org/officeDocument/2006/relationships/video" Target="../media/media7.qt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49.png"/><Relationship Id="rId1" Type="http://schemas.microsoft.com/office/2007/relationships/media" Target="../media/media8.qt"/><Relationship Id="rId2" Type="http://schemas.openxmlformats.org/officeDocument/2006/relationships/video" Target="../media/media8.qt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50.png"/><Relationship Id="rId1" Type="http://schemas.microsoft.com/office/2007/relationships/media" Target="../media/media9.qt"/><Relationship Id="rId2" Type="http://schemas.openxmlformats.org/officeDocument/2006/relationships/video" Target="../media/media9.qt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8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9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11163" y="4906963"/>
            <a:ext cx="32781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000" b="1" baseline="0">
                <a:solidFill>
                  <a:schemeClr val="bg1"/>
                </a:solidFill>
              </a:rPr>
              <a:t>David P. Bacon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Director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Center for Atmospheric Physics</a:t>
            </a:r>
          </a:p>
          <a:p>
            <a:pPr algn="ctr" eaLnBrk="1" hangingPunct="1"/>
            <a:r>
              <a:rPr lang="en-US" b="1" i="1" baseline="0">
                <a:solidFill>
                  <a:schemeClr val="bg1"/>
                </a:solidFill>
              </a:rPr>
              <a:t>SAIC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17411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741577" y="1856786"/>
            <a:ext cx="7600294" cy="2994587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Rapid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assessment of pandemic impact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using clinical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episode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data from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spatially distinct military populations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January, 2013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412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02490" y="5479247"/>
            <a:ext cx="4010025" cy="560388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6BB5"/>
                </a:solidFill>
                <a:latin typeface="Arial" charset="0"/>
                <a:ea typeface="ＭＳ Ｐゴシック" charset="0"/>
              </a:rPr>
              <a:t>David P. Bacon</a:t>
            </a:r>
          </a:p>
          <a:p>
            <a:pPr algn="ctr" eaLnBrk="1" hangingPunct="1"/>
            <a:r>
              <a:rPr lang="en-US" dirty="0">
                <a:solidFill>
                  <a:srgbClr val="006BB5"/>
                </a:solidFill>
                <a:latin typeface="Arial" charset="0"/>
                <a:ea typeface="ＭＳ Ｐゴシック" charset="0"/>
              </a:rPr>
              <a:t>Science Applications International Corporation</a:t>
            </a:r>
          </a:p>
        </p:txBody>
      </p:sp>
      <p:sp>
        <p:nvSpPr>
          <p:cNvPr id="17413" name="Rectangle 16"/>
          <p:cNvSpPr txBox="1">
            <a:spLocks noChangeArrowheads="1"/>
          </p:cNvSpPr>
          <p:nvPr/>
        </p:nvSpPr>
        <p:spPr bwMode="auto">
          <a:xfrm>
            <a:off x="865806" y="5341305"/>
            <a:ext cx="344963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Steven Riley</a:t>
            </a:r>
            <a:endParaRPr lang="en-US" sz="1400" baseline="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Pete Riley</a:t>
            </a:r>
            <a:endParaRPr lang="en-US" sz="1400" baseline="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1400" baseline="0" dirty="0">
                <a:ea typeface="ＭＳ Ｐゴシック" charset="0"/>
                <a:cs typeface="ＭＳ Ｐゴシック" charset="0"/>
              </a:rPr>
              <a:t>Predictive </a:t>
            </a:r>
            <a:r>
              <a:rPr lang="en-US" sz="1400" baseline="0" dirty="0" smtClean="0">
                <a:ea typeface="ＭＳ Ｐゴシック" charset="0"/>
                <a:cs typeface="ＭＳ Ｐゴシック" charset="0"/>
              </a:rPr>
              <a:t>Science </a:t>
            </a:r>
            <a:r>
              <a:rPr lang="en-US" sz="1400" baseline="0" dirty="0">
                <a:ea typeface="ＭＳ Ｐゴシック" charset="0"/>
                <a:cs typeface="ＭＳ Ｐゴシック" charset="0"/>
              </a:rPr>
              <a:t>Inc.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26" y="0"/>
            <a:ext cx="20764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68" y="0"/>
            <a:ext cx="1498735" cy="11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60" y="0"/>
            <a:ext cx="1466996" cy="115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284" y="0"/>
            <a:ext cx="1887721" cy="1180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004" y="0"/>
            <a:ext cx="1130482" cy="1141924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4" y="0"/>
            <a:ext cx="1545946" cy="11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0" y="1155633"/>
            <a:ext cx="9144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Severity pyramid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 bwMode="auto">
          <a:xfrm>
            <a:off x="2248046" y="2005214"/>
            <a:ext cx="4768798" cy="411103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7025" y="5393510"/>
            <a:ext cx="1062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Infections</a:t>
            </a:r>
            <a:endParaRPr lang="en-US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4269543" y="4402228"/>
            <a:ext cx="766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Cases</a:t>
            </a:r>
            <a:endParaRPr lang="en-US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3943826" y="3514182"/>
            <a:ext cx="1427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Severe cases</a:t>
            </a:r>
            <a:endParaRPr lang="en-US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4215755" y="2738871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Deaths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844426" y="5056654"/>
            <a:ext cx="35261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6" idx="1"/>
            <a:endCxn id="6" idx="5"/>
          </p:cNvCxnSpPr>
          <p:nvPr/>
        </p:nvCxnSpPr>
        <p:spPr bwMode="auto">
          <a:xfrm>
            <a:off x="3440246" y="4060731"/>
            <a:ext cx="23843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905250" y="3278654"/>
            <a:ext cx="1479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285875" y="377825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IFR</a:t>
            </a:r>
            <a:endParaRPr lang="en-US" sz="2400" baseline="0" dirty="0"/>
          </a:p>
        </p:txBody>
      </p:sp>
      <p:cxnSp>
        <p:nvCxnSpPr>
          <p:cNvPr id="5" name="Elbow Connector 4"/>
          <p:cNvCxnSpPr>
            <a:stCxn id="3" idx="0"/>
          </p:cNvCxnSpPr>
          <p:nvPr/>
        </p:nvCxnSpPr>
        <p:spPr bwMode="auto">
          <a:xfrm rot="5400000" flipH="1" flipV="1">
            <a:off x="2344987" y="1900487"/>
            <a:ext cx="1158875" cy="259665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Elbow Connector 12"/>
          <p:cNvCxnSpPr>
            <a:stCxn id="3" idx="2"/>
          </p:cNvCxnSpPr>
          <p:nvPr/>
        </p:nvCxnSpPr>
        <p:spPr bwMode="auto">
          <a:xfrm rot="16200000" flipH="1">
            <a:off x="1424881" y="4441132"/>
            <a:ext cx="1316336" cy="913902"/>
          </a:xfrm>
          <a:prstGeom prst="bentConnector3">
            <a:avLst>
              <a:gd name="adj1" fmla="val 1006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073900" y="3343275"/>
            <a:ext cx="81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CFR</a:t>
            </a:r>
            <a:endParaRPr lang="en-US" sz="2400" baseline="0" dirty="0"/>
          </a:p>
        </p:txBody>
      </p:sp>
      <p:cxnSp>
        <p:nvCxnSpPr>
          <p:cNvPr id="21" name="Elbow Connector 20"/>
          <p:cNvCxnSpPr>
            <a:stCxn id="19" idx="0"/>
          </p:cNvCxnSpPr>
          <p:nvPr/>
        </p:nvCxnSpPr>
        <p:spPr bwMode="auto">
          <a:xfrm rot="16200000" flipV="1">
            <a:off x="5887551" y="1748324"/>
            <a:ext cx="723900" cy="246600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19" idx="2"/>
          </p:cNvCxnSpPr>
          <p:nvPr/>
        </p:nvCxnSpPr>
        <p:spPr bwMode="auto">
          <a:xfrm rot="5400000">
            <a:off x="6453346" y="3542845"/>
            <a:ext cx="767060" cy="129125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361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Severity matrix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1903271"/>
            <a:ext cx="4038600" cy="4038600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baseline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530219" y="5952819"/>
            <a:ext cx="442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IFR</a:t>
            </a:r>
            <a:endParaRPr lang="en-US" baseline="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2229372" y="3893398"/>
            <a:ext cx="483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R0</a:t>
            </a:r>
            <a:endParaRPr lang="en-US" baseline="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635250" y="5941871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232525" y="5941871"/>
            <a:ext cx="5639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High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 rot="16200000">
            <a:off x="2216600" y="5544788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rot="16200000">
            <a:off x="2207900" y="2034339"/>
            <a:ext cx="516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aseline="0" dirty="0"/>
              <a:t>High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913313" y="4722671"/>
            <a:ext cx="18399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Most stringent </a:t>
            </a:r>
          </a:p>
          <a:p>
            <a:pPr algn="ctr"/>
            <a:r>
              <a:rPr lang="en-US" sz="1400" baseline="0" dirty="0"/>
              <a:t>Intervention, for containment or effective mitigation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759075" y="4722671"/>
            <a:ext cx="1839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Consider carefully the cost of non-containment then the costs and benefits of mitigation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4475" y="1988996"/>
            <a:ext cx="1839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Explicit interventions unlikely to be justified either for containment or mitigation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10138" y="1973121"/>
            <a:ext cx="1839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9881"/>
            <a:ext cx="182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Adapted: WER 2009</a:t>
            </a:r>
            <a:endParaRPr lang="en-US" sz="1400" baseline="0" dirty="0"/>
          </a:p>
        </p:txBody>
      </p:sp>
    </p:spTree>
    <p:extLst>
      <p:ext uri="{BB962C8B-B14F-4D97-AF65-F5344CB8AC3E}">
        <p14:creationId xmlns:p14="http://schemas.microsoft.com/office/powerpoint/2010/main" val="370443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2488685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5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81300"/>
            <a:ext cx="3175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 Marsden-</a:t>
            </a:r>
            <a:r>
              <a:rPr lang="en-US" dirty="0" err="1">
                <a:latin typeface="Arial" charset="0"/>
                <a:ea typeface="ＭＳ Ｐゴシック" charset="0"/>
              </a:rPr>
              <a:t>Haug</a:t>
            </a:r>
            <a:r>
              <a:rPr lang="en-US" dirty="0">
                <a:latin typeface="Arial" charset="0"/>
                <a:ea typeface="ＭＳ Ｐゴシック" charset="0"/>
              </a:rPr>
              <a:t> “ILI-small” criteria </a:t>
            </a:r>
            <a:r>
              <a:rPr lang="en-US" dirty="0" smtClean="0">
                <a:latin typeface="Arial" charset="0"/>
                <a:ea typeface="ＭＳ Ｐゴシック" charset="0"/>
              </a:rPr>
              <a:t>consistent with CDC </a:t>
            </a:r>
            <a:r>
              <a:rPr lang="en-US" dirty="0">
                <a:latin typeface="Arial" charset="0"/>
                <a:ea typeface="ＭＳ Ｐゴシック" charset="0"/>
              </a:rPr>
              <a:t>ILI cases. </a:t>
            </a:r>
          </a:p>
        </p:txBody>
      </p:sp>
      <p:pic>
        <p:nvPicPr>
          <p:cNvPr id="29699" name="Picture 1" descr="histo-weekly-AFHSC-ILI-small-with-CD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862138"/>
            <a:ext cx="57245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09563" y="1952625"/>
            <a:ext cx="2770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aseline="0"/>
              <a:t>Number of cases matching ICD-9 codes in the AFHSC dataset.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</a:rPr>
              <a:t>S</a:t>
            </a:r>
            <a:r>
              <a:rPr lang="en-US" dirty="0" err="1" smtClean="0">
                <a:latin typeface="Arial" charset="0"/>
                <a:ea typeface="ＭＳ Ｐゴシック" charset="0"/>
              </a:rPr>
              <a:t>ynchronisation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between civilian and military populations</a:t>
            </a:r>
          </a:p>
        </p:txBody>
      </p:sp>
      <p:pic>
        <p:nvPicPr>
          <p:cNvPr id="2" name="Picture 1" descr="Screen Shot 2012-03-19 at 6.55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" y="1421517"/>
            <a:ext cx="3985765" cy="3000778"/>
          </a:xfrm>
          <a:prstGeom prst="rect">
            <a:avLst/>
          </a:prstGeom>
        </p:spPr>
      </p:pic>
      <p:pic>
        <p:nvPicPr>
          <p:cNvPr id="3" name="Picture 2" descr="Screen Shot 2012-03-19 at 6.57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60" y="1408379"/>
            <a:ext cx="4132036" cy="3117010"/>
          </a:xfrm>
          <a:prstGeom prst="rect">
            <a:avLst/>
          </a:prstGeom>
        </p:spPr>
      </p:pic>
      <p:pic>
        <p:nvPicPr>
          <p:cNvPr id="4" name="Picture 3" descr="Screen Shot 2012-03-19 at 7.01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3" y="3863278"/>
            <a:ext cx="3860032" cy="2994722"/>
          </a:xfrm>
          <a:prstGeom prst="rect">
            <a:avLst/>
          </a:prstGeom>
        </p:spPr>
      </p:pic>
      <p:pic>
        <p:nvPicPr>
          <p:cNvPr id="7" name="Picture 6" descr="Screen Shot 2012-03-19 at 10.31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2" y="3909661"/>
            <a:ext cx="4159175" cy="2785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71600" y="4371975"/>
            <a:ext cx="168275" cy="1365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471" y="4309836"/>
            <a:ext cx="6164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dirty="0" smtClean="0"/>
              <a:t>AK</a:t>
            </a:r>
            <a:endParaRPr lang="en-US" sz="9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Correlation of peak times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60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4963"/>
            <a:ext cx="5140325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3282" y="6611779"/>
            <a:ext cx="20807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Camp </a:t>
            </a:r>
            <a:r>
              <a:rPr lang="en-US" sz="1000" baseline="0" dirty="0" err="1" smtClean="0"/>
              <a:t>Lejune</a:t>
            </a:r>
            <a:r>
              <a:rPr lang="en-US" sz="1000" baseline="0" dirty="0" smtClean="0"/>
              <a:t>, Quantico.</a:t>
            </a:r>
            <a:endParaRPr lang="en-US" sz="10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679926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Base epidemic profiles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4" descr="Screen Shot 2012-03-19 at 7.33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5" y="1431979"/>
            <a:ext cx="8309743" cy="532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3428261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8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683101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Transmissibility changes over time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cxnSp>
        <p:nvCxnSpPr>
          <p:cNvPr id="22" name="Elbow Connector 21"/>
          <p:cNvCxnSpPr/>
          <p:nvPr/>
        </p:nvCxnSpPr>
        <p:spPr bwMode="auto">
          <a:xfrm>
            <a:off x="2101281" y="4129289"/>
            <a:ext cx="1886009" cy="339522"/>
          </a:xfrm>
          <a:prstGeom prst="bentConnector3">
            <a:avLst>
              <a:gd name="adj1" fmla="val 80667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flipV="1">
            <a:off x="3861556" y="4129289"/>
            <a:ext cx="3533123" cy="339521"/>
          </a:xfrm>
          <a:prstGeom prst="bentConnector3">
            <a:avLst>
              <a:gd name="adj1" fmla="val 29004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659688" y="3297846"/>
            <a:ext cx="0" cy="15341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458514" y="4643353"/>
            <a:ext cx="6601031" cy="125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216213" y="3300687"/>
            <a:ext cx="349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09166" y="3803680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433091" y="3696315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t1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45108" y="3986248"/>
            <a:ext cx="926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latin typeface="Arial"/>
                <a:cs typeface="Arial"/>
              </a:rPr>
              <a:t>duration</a:t>
            </a:r>
            <a:endParaRPr lang="en-US" baseline="0" dirty="0"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438407" y="4316407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698096" y="4317909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4835477" y="3562140"/>
            <a:ext cx="457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R1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149681" y="4647696"/>
            <a:ext cx="649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Time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63725" y="3809192"/>
            <a:ext cx="464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base-99506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950" y="2630488"/>
            <a:ext cx="6638925" cy="254476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NCMI / DTRA / AFHSC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Funded by NCMI contract W81XWH-10-A-0026/DO001 to SAIC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Predictive Science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Imperial College London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Estimate of </a:t>
            </a:r>
            <a:r>
              <a:rPr lang="en-US" dirty="0" err="1" smtClean="0">
                <a:latin typeface="Arial" charset="0"/>
                <a:ea typeface="ＭＳ Ｐゴシック" charset="0"/>
              </a:rPr>
              <a:t>Ntotal</a:t>
            </a:r>
            <a:r>
              <a:rPr lang="en-US" dirty="0" smtClean="0">
                <a:latin typeface="Arial" charset="0"/>
                <a:ea typeface="ＭＳ Ｐゴシック" charset="0"/>
              </a:rPr>
              <a:t> from AFHSC clinical visits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00" y="1664770"/>
            <a:ext cx="6022641" cy="4908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2476" y="6611779"/>
            <a:ext cx="3111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</a:t>
            </a:r>
            <a:r>
              <a:rPr lang="en-US" sz="1000" baseline="0" dirty="0" err="1" smtClean="0"/>
              <a:t>Mayport</a:t>
            </a:r>
            <a:r>
              <a:rPr lang="en-US" sz="1000" baseline="0" dirty="0" smtClean="0"/>
              <a:t> naval Station, 29 Palms, Ft. Riley, </a:t>
            </a:r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280219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679926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 largest 8 military populations by zip code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8371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Picture 2" descr="sirMLE_omega1.6.base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47" y="149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 model fit estimates </a:t>
            </a:r>
            <a:r>
              <a:rPr lang="en-US" i="1" dirty="0" smtClean="0">
                <a:latin typeface="Arial" charset="0"/>
                <a:ea typeface="ＭＳ Ｐゴシック" charset="0"/>
              </a:rPr>
              <a:t>R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dirty="0" smtClean="0">
                <a:latin typeface="Arial" charset="0"/>
                <a:ea typeface="ＭＳ Ｐゴシック" charset="0"/>
              </a:rPr>
              <a:t> and </a:t>
            </a:r>
            <a:r>
              <a:rPr lang="en-US" i="1" dirty="0" err="1" smtClean="0">
                <a:latin typeface="Arial" charset="0"/>
                <a:ea typeface="ＭＳ Ｐゴシック" charset="0"/>
              </a:rPr>
              <a:t>pC</a:t>
            </a:r>
            <a:r>
              <a:rPr lang="en-US" i="1" dirty="0" smtClean="0">
                <a:latin typeface="Arial" charset="0"/>
                <a:ea typeface="ＭＳ Ｐゴシック" charset="0"/>
              </a:rPr>
              <a:t> for each base over 10,000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3893" y="2095500"/>
            <a:ext cx="3115907" cy="31159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7F7F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77174" y="5211407"/>
            <a:ext cx="854854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Worst case IFR</a:t>
            </a:r>
            <a:endParaRPr lang="en-US" sz="1800" dirty="0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16200000">
            <a:off x="4340955" y="3134028"/>
            <a:ext cx="1785767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Best case R0</a:t>
            </a:r>
            <a:endParaRPr lang="en-US" sz="1800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385102" y="5211407"/>
            <a:ext cx="339875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Low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148265" y="5211407"/>
            <a:ext cx="361963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High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 rot="16200000">
            <a:off x="5072476" y="4953286"/>
            <a:ext cx="339875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Low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16200000">
            <a:off x="5061431" y="2281985"/>
            <a:ext cx="361963" cy="2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/>
              <a:t>High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081459" y="4270756"/>
            <a:ext cx="1419550" cy="9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Most stringent </a:t>
            </a:r>
          </a:p>
          <a:p>
            <a:pPr algn="ctr"/>
            <a:r>
              <a:rPr lang="en-US" sz="1800" dirty="0"/>
              <a:t>Intervention, for containment or effective mitigation 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501546" y="3889756"/>
            <a:ext cx="1419551" cy="9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Consider carefully the cost of non-containment then the costs and benefits of mitigation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521371" y="2271872"/>
            <a:ext cx="1419551" cy="8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Explicit interventions unlikely to be justified either for containment or mitigation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006570" y="2002838"/>
            <a:ext cx="1419550" cy="8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4" y="1918369"/>
            <a:ext cx="4372811" cy="4050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9744" y="6613023"/>
            <a:ext cx="1880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Outliers: Ft. Stewart, Ft Bragg</a:t>
            </a:r>
            <a:endParaRPr lang="en-US" sz="10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</a:rPr>
              <a:t>Increasing intrinsic seasonality</a:t>
            </a:r>
            <a:endParaRPr lang="en-US" sz="2000" baseline="-25000" dirty="0">
              <a:latin typeface="Arial" charset="0"/>
              <a:ea typeface="ＭＳ Ｐゴシック" charset="0"/>
            </a:endParaRPr>
          </a:p>
        </p:txBody>
      </p:sp>
      <p:sp>
        <p:nvSpPr>
          <p:cNvPr id="62466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909"/>
            <a:ext cx="9144000" cy="4529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5737" y="6579017"/>
            <a:ext cx="2038263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/>
              <a:t>Red points are the top 30 bases.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5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4312021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3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Pandemic prediction based on estimates from early bases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4" name="multi-base-sim-deterministic-R01.6-1.4-v3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5131498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3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Paper 1 in revision for </a:t>
            </a:r>
            <a:r>
              <a:rPr lang="en-US" dirty="0" err="1" smtClean="0"/>
              <a:t>PLoS</a:t>
            </a:r>
            <a:r>
              <a:rPr lang="en-US" dirty="0" smtClean="0"/>
              <a:t> Computational Biology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Paper 2: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Rapid assessment of pandemic impact using clinical episode data from spatially distinct military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populations, </a:t>
            </a:r>
            <a:r>
              <a:rPr lang="en-US" dirty="0"/>
              <a:t>Pete </a:t>
            </a:r>
            <a:r>
              <a:rPr lang="en-US" dirty="0" smtClean="0"/>
              <a:t>Riley, </a:t>
            </a:r>
            <a:r>
              <a:rPr lang="en-US" dirty="0"/>
              <a:t>Michal Ben-</a:t>
            </a:r>
            <a:r>
              <a:rPr lang="en-US" dirty="0" smtClean="0"/>
              <a:t>Nun, Angela </a:t>
            </a:r>
            <a:r>
              <a:rPr lang="en-US" dirty="0"/>
              <a:t>A. </a:t>
            </a:r>
            <a:r>
              <a:rPr lang="en-US" dirty="0" err="1" smtClean="0"/>
              <a:t>Eick</a:t>
            </a:r>
            <a:r>
              <a:rPr lang="en-US" dirty="0" smtClean="0"/>
              <a:t>, </a:t>
            </a:r>
            <a:r>
              <a:rPr lang="en-US" dirty="0"/>
              <a:t>Jose L. </a:t>
            </a:r>
            <a:r>
              <a:rPr lang="en-US" dirty="0" smtClean="0"/>
              <a:t>Sanchez, </a:t>
            </a:r>
            <a:r>
              <a:rPr lang="en-US" dirty="0"/>
              <a:t>Dylan </a:t>
            </a:r>
            <a:r>
              <a:rPr lang="en-US" dirty="0" smtClean="0"/>
              <a:t>George, </a:t>
            </a:r>
            <a:r>
              <a:rPr lang="en-US" dirty="0"/>
              <a:t>David P. </a:t>
            </a:r>
            <a:r>
              <a:rPr lang="en-US" dirty="0" smtClean="0"/>
              <a:t>Bacon, and Steven Riley, </a:t>
            </a:r>
            <a:r>
              <a:rPr lang="en-US" i="1" dirty="0" smtClean="0"/>
              <a:t>In prep.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85" y="2249903"/>
            <a:ext cx="4269874" cy="20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7613"/>
            <a:ext cx="8229600" cy="2640012"/>
          </a:xfrm>
        </p:spPr>
        <p:txBody>
          <a:bodyPr/>
          <a:lstStyle/>
          <a:p>
            <a:r>
              <a:rPr lang="en-US" dirty="0" smtClean="0"/>
              <a:t>DMSS data could be useful in real-time for assessing pandemic severity</a:t>
            </a:r>
          </a:p>
          <a:p>
            <a:endParaRPr lang="en-US" dirty="0"/>
          </a:p>
          <a:p>
            <a:r>
              <a:rPr lang="en-US" dirty="0" smtClean="0"/>
              <a:t>“Simple models” of 2009 capture key parameters</a:t>
            </a:r>
          </a:p>
          <a:p>
            <a:endParaRPr lang="en-US" dirty="0"/>
          </a:p>
          <a:p>
            <a:r>
              <a:rPr lang="en-US" dirty="0" smtClean="0"/>
              <a:t>Accurate population size will improve estimates</a:t>
            </a:r>
          </a:p>
          <a:p>
            <a:endParaRPr lang="en-US" dirty="0"/>
          </a:p>
          <a:p>
            <a:r>
              <a:rPr lang="en-US" dirty="0" smtClean="0"/>
              <a:t>Single analytical framework can address planning and response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1633"/>
            <a:ext cx="8229600" cy="2888999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A prototype tool to perform analysis described here</a:t>
            </a:r>
          </a:p>
          <a:p>
            <a:pPr lvl="1"/>
            <a:r>
              <a:rPr lang="en-US" dirty="0" smtClean="0"/>
              <a:t>Clearly adds to available tool set</a:t>
            </a:r>
          </a:p>
          <a:p>
            <a:pPr lvl="1"/>
            <a:r>
              <a:rPr lang="en-US" dirty="0" smtClean="0"/>
              <a:t>Substantial</a:t>
            </a:r>
            <a:r>
              <a:rPr lang="en-US" dirty="0"/>
              <a:t> additional motivation for making key data be available more </a:t>
            </a:r>
            <a:r>
              <a:rPr lang="en-US" dirty="0" smtClean="0"/>
              <a:t>quickly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Additional modeling science to enable seasonal use</a:t>
            </a:r>
          </a:p>
          <a:p>
            <a:pPr lvl="1"/>
            <a:r>
              <a:rPr lang="en-US" dirty="0" smtClean="0"/>
              <a:t>Winter 12/13 proving to be an excellent example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Process </a:t>
            </a:r>
            <a:r>
              <a:rPr lang="en-US" dirty="0"/>
              <a:t>of </a:t>
            </a:r>
            <a:r>
              <a:rPr lang="en-US" dirty="0" smtClean="0"/>
              <a:t>ongoing tool / </a:t>
            </a:r>
            <a:r>
              <a:rPr lang="en-US" smtClean="0"/>
              <a:t>scientific refinement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144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74661" cy="4400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439" y="-1"/>
            <a:ext cx="3801561" cy="4073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34" y="3863845"/>
            <a:ext cx="2868272" cy="2945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3861" b="11796"/>
          <a:stretch/>
        </p:blipFill>
        <p:spPr>
          <a:xfrm>
            <a:off x="0" y="3281070"/>
            <a:ext cx="6415306" cy="35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3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629" y="3251880"/>
            <a:ext cx="5693229" cy="1011691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/>
              <a:t>UNUSED SLIDES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9482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0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6831012" cy="13795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We can model the one- and two-peaked profiles using a seven parameter model.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329873" y="4062226"/>
            <a:ext cx="4259262" cy="2149741"/>
          </a:xfrm>
        </p:spPr>
        <p:txBody>
          <a:bodyPr/>
          <a:lstStyle/>
          <a:p>
            <a:r>
              <a:rPr lang="en-US" i="1" dirty="0">
                <a:latin typeface="Arial" charset="0"/>
                <a:ea typeface="ＭＳ Ｐゴシック" charset="0"/>
              </a:rPr>
              <a:t>S</a:t>
            </a:r>
            <a:r>
              <a:rPr lang="en-US" dirty="0">
                <a:latin typeface="Arial" charset="0"/>
                <a:ea typeface="ＭＳ Ｐゴシック" charset="0"/>
              </a:rPr>
              <a:t> = number of susceptible individuals</a:t>
            </a:r>
          </a:p>
          <a:p>
            <a:r>
              <a:rPr lang="en-US" i="1" dirty="0">
                <a:latin typeface="Arial" charset="0"/>
                <a:ea typeface="ＭＳ Ｐゴシック" charset="0"/>
              </a:rPr>
              <a:t>I</a:t>
            </a:r>
            <a:r>
              <a:rPr lang="en-US" dirty="0">
                <a:latin typeface="Arial" charset="0"/>
                <a:ea typeface="ＭＳ Ｐゴシック" charset="0"/>
              </a:rPr>
              <a:t> = number of infectious individuals</a:t>
            </a:r>
          </a:p>
          <a:p>
            <a:r>
              <a:rPr lang="en-US" i="1" dirty="0">
                <a:latin typeface="Arial" charset="0"/>
                <a:ea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</a:rPr>
              <a:t> = number of recovered individuals</a:t>
            </a:r>
          </a:p>
          <a:p>
            <a:r>
              <a:rPr lang="en-US" dirty="0"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dirty="0">
                <a:latin typeface="Arial" charset="0"/>
                <a:ea typeface="ＭＳ Ｐゴシック" charset="0"/>
              </a:rPr>
              <a:t> = transmission rate</a:t>
            </a:r>
          </a:p>
          <a:p>
            <a:r>
              <a:rPr lang="en-US" i="1" dirty="0" err="1">
                <a:latin typeface="Arial" charset="0"/>
                <a:ea typeface="ＭＳ Ｐゴシック" charset="0"/>
              </a:rPr>
              <a:t>T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g</a:t>
            </a:r>
            <a:r>
              <a:rPr lang="en-US" dirty="0">
                <a:latin typeface="Arial" charset="0"/>
                <a:ea typeface="ＭＳ Ｐゴシック" charset="0"/>
              </a:rPr>
              <a:t>=infectious period</a:t>
            </a:r>
          </a:p>
          <a:p>
            <a:r>
              <a:rPr lang="en-US" i="1" dirty="0">
                <a:latin typeface="Arial" charset="0"/>
                <a:ea typeface="ＭＳ Ｐゴシック" charset="0"/>
              </a:rPr>
              <a:t>R</a:t>
            </a:r>
            <a:r>
              <a:rPr lang="en-US" baseline="-25000" dirty="0">
                <a:latin typeface="Arial" charset="0"/>
                <a:ea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</a:rPr>
              <a:t>= 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</a:rPr>
              <a:t>\</a:t>
            </a:r>
            <a:r>
              <a:rPr lang="en-US" dirty="0" err="1" smtClean="0">
                <a:latin typeface="Symbol" charset="2"/>
                <a:ea typeface="ＭＳ Ｐゴシック" charset="0"/>
                <a:cs typeface="Symbol" charset="2"/>
              </a:rPr>
              <a:t>beta</a:t>
            </a:r>
            <a:r>
              <a:rPr lang="en-US" i="1" dirty="0" err="1" smtClean="0">
                <a:latin typeface="Arial" charset="0"/>
                <a:ea typeface="ＭＳ Ｐゴシック" charset="0"/>
              </a:rPr>
              <a:t>T</a:t>
            </a:r>
            <a:r>
              <a:rPr lang="en-US" baseline="-25000" dirty="0" err="1" smtClean="0">
                <a:latin typeface="Arial" charset="0"/>
                <a:ea typeface="ＭＳ Ｐゴシック" charset="0"/>
              </a:rPr>
              <a:t>g</a:t>
            </a:r>
            <a:r>
              <a:rPr lang="en-US" dirty="0">
                <a:latin typeface="Arial" charset="0"/>
                <a:ea typeface="ＭＳ Ｐゴシック" charset="0"/>
              </a:rPr>
              <a:t>=Basic reproduction number</a:t>
            </a:r>
          </a:p>
        </p:txBody>
      </p:sp>
      <p:cxnSp>
        <p:nvCxnSpPr>
          <p:cNvPr id="5" name="Elbow Connector 4"/>
          <p:cNvCxnSpPr/>
          <p:nvPr/>
        </p:nvCxnSpPr>
        <p:spPr bwMode="auto">
          <a:xfrm flipV="1">
            <a:off x="2099757" y="2250895"/>
            <a:ext cx="1886009" cy="339522"/>
          </a:xfrm>
          <a:prstGeom prst="bentConnector3">
            <a:avLst>
              <a:gd name="adj1" fmla="val 80667"/>
            </a:avLst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Elbow Connector 7"/>
          <p:cNvCxnSpPr/>
          <p:nvPr/>
        </p:nvCxnSpPr>
        <p:spPr bwMode="auto">
          <a:xfrm>
            <a:off x="3860032" y="2250895"/>
            <a:ext cx="3533123" cy="339521"/>
          </a:xfrm>
          <a:prstGeom prst="bentConnector3">
            <a:avLst>
              <a:gd name="adj1" fmla="val 29004"/>
            </a:avLst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Elbow Connector 21"/>
          <p:cNvCxnSpPr/>
          <p:nvPr/>
        </p:nvCxnSpPr>
        <p:spPr bwMode="auto">
          <a:xfrm>
            <a:off x="2101281" y="2591920"/>
            <a:ext cx="1886009" cy="339522"/>
          </a:xfrm>
          <a:prstGeom prst="bentConnector3">
            <a:avLst>
              <a:gd name="adj1" fmla="val 80667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flipV="1">
            <a:off x="3861556" y="2591920"/>
            <a:ext cx="3533123" cy="339521"/>
          </a:xfrm>
          <a:prstGeom prst="bentConnector3">
            <a:avLst>
              <a:gd name="adj1" fmla="val 29004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659688" y="1760477"/>
            <a:ext cx="0" cy="15341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458514" y="3105984"/>
            <a:ext cx="6601031" cy="125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216213" y="1763318"/>
            <a:ext cx="349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09166" y="2266311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433091" y="1904954"/>
            <a:ext cx="36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t1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45108" y="2448879"/>
            <a:ext cx="1034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latin typeface="Symbol" charset="2"/>
                <a:cs typeface="Symbol" charset="2"/>
              </a:rPr>
              <a:t>duration</a:t>
            </a:r>
            <a:endParaRPr lang="en-US" baseline="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438407" y="2779038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698096" y="2780540"/>
            <a:ext cx="3772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4835477" y="2024771"/>
            <a:ext cx="457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R1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149681" y="3110327"/>
            <a:ext cx="649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0" dirty="0" smtClean="0"/>
              <a:t>Time</a:t>
            </a:r>
            <a:endParaRPr lang="en-US" dirty="0"/>
          </a:p>
        </p:txBody>
      </p:sp>
      <p:pic>
        <p:nvPicPr>
          <p:cNvPr id="28" name="Picture 27" descr="Screen Shot 2012-03-19 at 10.38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1" y="3665937"/>
            <a:ext cx="3124200" cy="2908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3725" y="2271823"/>
            <a:ext cx="464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baseline="0" dirty="0" smtClean="0"/>
              <a:t>R0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2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The data suggest the presence of some wave activity, originating in San Diego and propagating away from there. </a:t>
            </a:r>
          </a:p>
        </p:txBody>
      </p:sp>
      <p:sp>
        <p:nvSpPr>
          <p:cNvPr id="3993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3993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9940" name="Picture 1" descr="phase-92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16075"/>
            <a:ext cx="6492875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" descr="map-world-ILI-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56138"/>
            <a:ext cx="3706813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85799" y="3566395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Spatial patterns in military populations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Properties of the 2009 pandemic at military installations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possible future pandemics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2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6831012" cy="1379538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Parsimonious models can be applied at the level of each base to recover the essential epidemiological parameters, including </a:t>
            </a:r>
            <a:r>
              <a:rPr lang="en-US" i="1" dirty="0" smtClean="0">
                <a:latin typeface="Arial" charset="0"/>
                <a:ea typeface="ＭＳ Ｐゴシック" charset="0"/>
              </a:rPr>
              <a:t>R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dirty="0" smtClean="0">
                <a:latin typeface="Arial" charset="0"/>
                <a:ea typeface="ＭＳ Ｐゴシック" charset="0"/>
              </a:rPr>
              <a:t>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4274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54275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01" y="1616530"/>
            <a:ext cx="541178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98657"/>
              </p:ext>
            </p:extLst>
          </p:nvPr>
        </p:nvGraphicFramePr>
        <p:xfrm>
          <a:off x="1232192" y="3407778"/>
          <a:ext cx="6509524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615"/>
                <a:gridCol w="1765858"/>
                <a:gridCol w="1726051"/>
              </a:tblGrid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symbol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Estimated?</a:t>
                      </a:r>
                      <a:endParaRPr lang="en-US" sz="1600" dirty="0"/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Generation 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baseline="0" dirty="0" err="1" smtClean="0"/>
                        <a:t>T</a:t>
                      </a:r>
                      <a:r>
                        <a:rPr lang="en-US" sz="1600" baseline="-25000" dirty="0" err="1" smtClean="0"/>
                        <a:t>g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Fixed (2.6 days)</a:t>
                      </a:r>
                      <a:endParaRPr lang="en-US" sz="1600" dirty="0"/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</a:t>
                      </a:r>
                      <a:r>
                        <a:rPr lang="en-US" sz="1600" baseline="0" dirty="0" smtClean="0"/>
                        <a:t> of first infection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t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Basic reproduction number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yes</a:t>
                      </a:r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 of </a:t>
                      </a:r>
                      <a:r>
                        <a:rPr lang="en-US" sz="1600" i="1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 drop/rise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n-US" sz="1600" baseline="-25000" dirty="0" smtClean="0"/>
                        <a:t>1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yes</a:t>
                      </a:r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Duration of </a:t>
                      </a:r>
                      <a:r>
                        <a:rPr lang="en-US" sz="1600" i="1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 reduction/increase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/>
                        <a:t>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yes</a:t>
                      </a:r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Value</a:t>
                      </a:r>
                      <a:r>
                        <a:rPr lang="en-US" sz="1600" i="0" baseline="0" dirty="0" smtClean="0"/>
                        <a:t> of </a:t>
                      </a:r>
                      <a:r>
                        <a:rPr lang="en-US" sz="1600" i="1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 during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R*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yes</a:t>
                      </a:r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Effective</a:t>
                      </a:r>
                      <a:r>
                        <a:rPr lang="en-US" sz="1600" baseline="0" dirty="0" smtClean="0"/>
                        <a:t> population size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N</a:t>
                      </a:r>
                      <a:r>
                        <a:rPr lang="en-US" sz="1600" baseline="-25000" dirty="0" smtClean="0"/>
                        <a:t>eff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yes</a:t>
                      </a:r>
                    </a:p>
                  </a:txBody>
                  <a:tcPr/>
                </a:tc>
              </a:tr>
              <a:tr h="2668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Baseline noise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600" baseline="-25000" dirty="0" err="1" smtClean="0"/>
                        <a:t>noise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9 at 12.3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0" y="1375964"/>
            <a:ext cx="2993593" cy="2777838"/>
          </a:xfrm>
          <a:prstGeom prst="rect">
            <a:avLst/>
          </a:prstGeom>
        </p:spPr>
      </p:pic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Many of the military populations are well fitted with a single peaked profile, such as this at Portsmouth Naval Medical Hospital.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041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4" name="Picture 3" descr="Screen Shot 2012-03-19 at 12.4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69" y="5829530"/>
            <a:ext cx="6739341" cy="10412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945622" y="2992809"/>
            <a:ext cx="289188" cy="289221"/>
          </a:xfrm>
          <a:prstGeom prst="ellipse">
            <a:avLst/>
          </a:prstGeom>
          <a:noFill/>
          <a:ln w="9525" cap="flat" cmpd="sng" algn="ctr">
            <a:solidFill>
              <a:srgbClr val="05C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7" name="Picture 6" descr="Screen Shot 2012-03-19 at 12.51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9" y="4005008"/>
            <a:ext cx="6827351" cy="187776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74056"/>
              </p:ext>
            </p:extLst>
          </p:nvPr>
        </p:nvGraphicFramePr>
        <p:xfrm>
          <a:off x="4330144" y="1448165"/>
          <a:ext cx="3776755" cy="2299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587"/>
                <a:gridCol w="1159669"/>
                <a:gridCol w="1000499"/>
              </a:tblGrid>
              <a:tr h="4073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 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</a:t>
                      </a:r>
                      <a:r>
                        <a:rPr lang="en-US" sz="1600" baseline="0" dirty="0" smtClean="0"/>
                        <a:t> B</a:t>
                      </a:r>
                      <a:endParaRPr lang="en-US" sz="1600" dirty="0"/>
                    </a:p>
                  </a:txBody>
                  <a:tcPr/>
                </a:tc>
              </a:tr>
              <a:tr h="4073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T</a:t>
                      </a:r>
                      <a:r>
                        <a:rPr lang="en-US" sz="1600" baseline="-25000" dirty="0" smtClean="0"/>
                        <a:t>0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38.2</a:t>
                      </a:r>
                      <a:endParaRPr lang="en-US" sz="1600" dirty="0"/>
                    </a:p>
                  </a:txBody>
                  <a:tcPr/>
                </a:tc>
              </a:tr>
              <a:tr h="235829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1.37</a:t>
                      </a:r>
                    </a:p>
                  </a:txBody>
                  <a:tcPr/>
                </a:tc>
              </a:tr>
              <a:tr h="4073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n-US" sz="1600" baseline="-25000" dirty="0" smtClean="0"/>
                        <a:t>1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4073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/>
                        <a:t>t</a:t>
                      </a:r>
                      <a:r>
                        <a:rPr lang="en-US" sz="1600" dirty="0" smtClean="0"/>
                        <a:t> (week)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235829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R*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57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9 at 12.3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3" y="1375964"/>
            <a:ext cx="2993593" cy="2777838"/>
          </a:xfrm>
          <a:prstGeom prst="rect">
            <a:avLst/>
          </a:prstGeom>
        </p:spPr>
      </p:pic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Most remaining cases are fit with a two-peak profile, such as at Camp Pendleton, CA.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041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6041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4" name="Picture 3" descr="Screen Shot 2012-03-19 at 12.4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69" y="5853270"/>
            <a:ext cx="6739341" cy="10412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715134" y="3105984"/>
            <a:ext cx="289188" cy="289221"/>
          </a:xfrm>
          <a:prstGeom prst="ellipse">
            <a:avLst/>
          </a:prstGeom>
          <a:noFill/>
          <a:ln w="9525" cap="flat" cmpd="sng" algn="ctr">
            <a:solidFill>
              <a:srgbClr val="05C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3" name="Picture 2" descr="Screen Shot 2012-03-19 at 12.58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2" y="4007939"/>
            <a:ext cx="6816591" cy="190864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73531"/>
              </p:ext>
            </p:extLst>
          </p:nvPr>
        </p:nvGraphicFramePr>
        <p:xfrm>
          <a:off x="4330144" y="1448165"/>
          <a:ext cx="3337582" cy="223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423"/>
                <a:gridCol w="2124159"/>
              </a:tblGrid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Value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T</a:t>
                      </a:r>
                      <a:r>
                        <a:rPr lang="en-US" sz="1600" baseline="-25000" dirty="0" smtClean="0"/>
                        <a:t>0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23.5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1.27</a:t>
                      </a:r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n-US" sz="1600" baseline="-25000" dirty="0" smtClean="0"/>
                        <a:t>1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3.16</a:t>
                      </a:r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/>
                        <a:t>t</a:t>
                      </a:r>
                      <a:r>
                        <a:rPr lang="en-US" sz="1600" dirty="0" smtClean="0"/>
                        <a:t> (week)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6.75</a:t>
                      </a:r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R*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0.83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97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84150" y="0"/>
            <a:ext cx="6711950" cy="1379538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Pandemics can have a substantial effect on society.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09550" y="1930400"/>
            <a:ext cx="4051300" cy="4165600"/>
          </a:xfrm>
        </p:spPr>
        <p:txBody>
          <a:bodyPr/>
          <a:lstStyle/>
          <a:p>
            <a:pPr lvl="1"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65100" y="4708525"/>
            <a:ext cx="184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150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04950"/>
            <a:ext cx="629602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84150" y="0"/>
            <a:ext cx="6711950" cy="137953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The effects of influenza pandemics within the military population can be even more significant.</a:t>
            </a:r>
          </a:p>
        </p:txBody>
      </p:sp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889125" y="6326188"/>
            <a:ext cx="18415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585913"/>
            <a:ext cx="67754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84150" y="0"/>
            <a:ext cx="6711950" cy="1379538"/>
          </a:xfrm>
        </p:spPr>
        <p:txBody>
          <a:bodyPr/>
          <a:lstStyle/>
          <a:p>
            <a:pPr eaLnBrk="1" hangingPunct="1"/>
            <a:r>
              <a:rPr lang="en-US" sz="1800" dirty="0" smtClean="0">
                <a:latin typeface="Arial" charset="0"/>
                <a:ea typeface="ＭＳ Ｐゴシック" charset="0"/>
              </a:rPr>
              <a:t>Alternate models for interaction of ecological science and health policy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209550" y="1930400"/>
            <a:ext cx="4051300" cy="4165600"/>
          </a:xfrm>
        </p:spPr>
        <p:txBody>
          <a:bodyPr/>
          <a:lstStyle/>
          <a:p>
            <a:pPr lvl="1"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/>
            <a:endParaRPr lang="en-US">
              <a:latin typeface="Arial" charset="0"/>
              <a:ea typeface="ＭＳ Ｐゴシック" charset="0"/>
            </a:endParaRPr>
          </a:p>
          <a:p>
            <a:pPr algn="just"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65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0425"/>
            <a:ext cx="47831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1"/>
          <p:cNvSpPr txBox="1">
            <a:spLocks noChangeArrowheads="1"/>
          </p:cNvSpPr>
          <p:nvPr/>
        </p:nvSpPr>
        <p:spPr bwMode="auto">
          <a:xfrm>
            <a:off x="165100" y="4708525"/>
            <a:ext cx="184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9 at 12.3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" y="1375964"/>
            <a:ext cx="2993593" cy="2777838"/>
          </a:xfrm>
          <a:prstGeom prst="rect">
            <a:avLst/>
          </a:prstGeom>
        </p:spPr>
      </p:pic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Some of the profiles are quite unique, such as the Marine training base at Quantico, VA.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041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6041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4" name="Picture 3" descr="Screen Shot 2012-03-19 at 12.4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69" y="5790395"/>
            <a:ext cx="6739341" cy="10412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783449" y="2942511"/>
            <a:ext cx="289188" cy="289221"/>
          </a:xfrm>
          <a:prstGeom prst="ellipse">
            <a:avLst/>
          </a:prstGeom>
          <a:noFill/>
          <a:ln w="9525" cap="flat" cmpd="sng" algn="ctr">
            <a:solidFill>
              <a:srgbClr val="05C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6" name="Picture 5" descr="Screen Shot 2012-03-19 at 12.52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12" y="3974353"/>
            <a:ext cx="6809909" cy="188092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480932"/>
              </p:ext>
            </p:extLst>
          </p:nvPr>
        </p:nvGraphicFramePr>
        <p:xfrm>
          <a:off x="4330144" y="1448165"/>
          <a:ext cx="3859841" cy="223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382"/>
                <a:gridCol w="989736"/>
                <a:gridCol w="1034723"/>
              </a:tblGrid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 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 B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T</a:t>
                      </a:r>
                      <a:r>
                        <a:rPr lang="en-US" sz="1600" baseline="-25000" dirty="0" smtClean="0"/>
                        <a:t>0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27.4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3.02</a:t>
                      </a:r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n-US" sz="1600" baseline="-25000" dirty="0" smtClean="0"/>
                        <a:t>1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/>
                        <a:t>t</a:t>
                      </a:r>
                      <a:r>
                        <a:rPr lang="en-US" sz="1600" dirty="0" smtClean="0"/>
                        <a:t> (week)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R*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3-19 at 12.5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2" y="4026467"/>
            <a:ext cx="6830116" cy="2831533"/>
          </a:xfrm>
          <a:prstGeom prst="rect">
            <a:avLst/>
          </a:prstGeom>
        </p:spPr>
      </p:pic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</a:rPr>
              <a:t>Other ‘outlier’ events are also fit well by the seven-parameter model, where a smaller R0 captures the leading and trailing portion of the profile, such as Ellsworth AFB, SD. 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6041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Picture 1" descr="Screen Shot 2012-03-19 at 12.38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30" y="1375259"/>
            <a:ext cx="2993593" cy="27778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526022" y="1382526"/>
            <a:ext cx="289188" cy="289221"/>
          </a:xfrm>
          <a:prstGeom prst="ellipse">
            <a:avLst/>
          </a:prstGeom>
          <a:noFill/>
          <a:ln w="9525" cap="flat" cmpd="sng" algn="ctr">
            <a:solidFill>
              <a:srgbClr val="05C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939847"/>
              </p:ext>
            </p:extLst>
          </p:nvPr>
        </p:nvGraphicFramePr>
        <p:xfrm>
          <a:off x="4330144" y="1448165"/>
          <a:ext cx="3776755" cy="223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812"/>
                <a:gridCol w="1108871"/>
                <a:gridCol w="1120072"/>
              </a:tblGrid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 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Model B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T</a:t>
                      </a:r>
                      <a:r>
                        <a:rPr lang="en-US" sz="1600" baseline="-25000" dirty="0" smtClean="0"/>
                        <a:t>0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39.4</a:t>
                      </a:r>
                      <a:endParaRPr lang="en-US" sz="1600" dirty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1.70</a:t>
                      </a:r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n-US" sz="1600" baseline="-25000" dirty="0" smtClean="0"/>
                        <a:t>1 </a:t>
                      </a:r>
                      <a:r>
                        <a:rPr lang="en-US" sz="1600" baseline="0" dirty="0" smtClean="0"/>
                        <a:t>(week)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/>
                        <a:t>t</a:t>
                      </a:r>
                      <a:r>
                        <a:rPr lang="en-US" sz="1600" dirty="0" smtClean="0"/>
                        <a:t> (week)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3041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R*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5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</a:rPr>
              <a:t>The model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fits produced R0 values that are clustered </a:t>
            </a:r>
            <a:r>
              <a:rPr lang="en-US" sz="2000" dirty="0">
                <a:latin typeface="Arial" charset="0"/>
                <a:ea typeface="ＭＳ Ｐゴシック" charset="0"/>
              </a:rPr>
              <a:t>about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a median value that matches results that were estimated in civilian populations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62466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Picture 2" descr="Screen Shot 2012-03-19 at 1.30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1" y="1661687"/>
            <a:ext cx="5297214" cy="473961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05313" y="2289175"/>
            <a:ext cx="4259262" cy="2638425"/>
          </a:xfrm>
        </p:spPr>
        <p:txBody>
          <a:bodyPr/>
          <a:lstStyle/>
          <a:p>
            <a:r>
              <a:rPr lang="en-US" i="1" dirty="0" smtClean="0">
                <a:latin typeface="Arial" charset="0"/>
                <a:ea typeface="ＭＳ Ｐゴシック" charset="0"/>
              </a:rPr>
              <a:t>Median R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i="1" dirty="0" smtClean="0">
                <a:latin typeface="Arial" charset="0"/>
                <a:ea typeface="ＭＳ Ｐゴシック" charset="0"/>
              </a:rPr>
              <a:t>(max)    = 1.35</a:t>
            </a:r>
          </a:p>
          <a:p>
            <a:r>
              <a:rPr lang="en-US" i="1" dirty="0" smtClean="0">
                <a:latin typeface="Arial" charset="0"/>
                <a:ea typeface="ＭＳ Ｐゴシック" charset="0"/>
              </a:rPr>
              <a:t>Mean R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i="1" dirty="0" smtClean="0">
                <a:latin typeface="Arial" charset="0"/>
                <a:ea typeface="ＭＳ Ｐゴシック" charset="0"/>
              </a:rPr>
              <a:t>(max)       = 1.59</a:t>
            </a:r>
          </a:p>
          <a:p>
            <a:r>
              <a:rPr lang="en-US" i="1" dirty="0" smtClean="0">
                <a:latin typeface="Arial" charset="0"/>
                <a:ea typeface="ＭＳ Ｐゴシック" charset="0"/>
              </a:rPr>
              <a:t>Standard deviation = 0.76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To avoid Neff, we need independent estimate for total number of active personnel – cannot determine from model fits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3" y="1892607"/>
            <a:ext cx="4422163" cy="445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base-23708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base-32542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base-80913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base-92055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2009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base-92134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2225"/>
            <a:ext cx="9144000" cy="55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68057" y="4634573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Spatial patterns in military populations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Properties of the 2009 pandemic at military installations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possible future pandemics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2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02620" y="1648720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 and key parameters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Features of the 2009 pandemic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Disease dynamics of 2009 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worrisome future scenarios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Conclusions and 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a Simulated Mild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single-base-sim-mild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995" y="1380467"/>
            <a:ext cx="7493497" cy="5212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Estimation of Severity for a Simulated Severe Pandemic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3" name="single-base-sim-severe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688" y="1383027"/>
            <a:ext cx="7587572" cy="52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Simulations – where we plan to go from here</a:t>
            </a:r>
          </a:p>
        </p:txBody>
      </p:sp>
      <p:sp>
        <p:nvSpPr>
          <p:cNvPr id="76802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6803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6804" name="TextBox 4"/>
          <p:cNvSpPr txBox="1">
            <a:spLocks noChangeArrowheads="1"/>
          </p:cNvSpPr>
          <p:nvPr/>
        </p:nvSpPr>
        <p:spPr bwMode="auto">
          <a:xfrm>
            <a:off x="1489075" y="2354263"/>
            <a:ext cx="60769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aseline="0" dirty="0"/>
              <a:t>Apply same analysis to seasonal influenza for 2010-2011 season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How could model help with H5 and the H3N2 variant? 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With the inferences from the fits, we can make predictions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We do need the denominator data</a:t>
            </a:r>
          </a:p>
          <a:p>
            <a:pPr eaLnBrk="1" hangingPunct="1"/>
            <a:endParaRPr lang="en-US" baseline="0" dirty="0"/>
          </a:p>
          <a:p>
            <a:pPr eaLnBrk="1" hangingPunct="1"/>
            <a:endParaRPr lang="en-US" baseline="0" dirty="0"/>
          </a:p>
          <a:p>
            <a:pPr eaLnBrk="1" hangingPunct="1"/>
            <a:endParaRPr lang="en-US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85799" y="5500892"/>
            <a:ext cx="7394725" cy="6884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Overview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78346" y="1782619"/>
            <a:ext cx="7454074" cy="4466645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Background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Spatial patterns in military populations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Properties of the 2009 pandemic at military installations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Simulating possible future pandemics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</a:rPr>
              <a:t>Future work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2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Drop in severe cases in 2005 can be explained by increased vaccinations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1000" b="1000"/>
          <a:stretch>
            <a:fillRect/>
          </a:stretch>
        </p:blipFill>
        <p:spPr>
          <a:xfrm>
            <a:off x="1349577" y="1366481"/>
            <a:ext cx="5583503" cy="2760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755" y="3993229"/>
            <a:ext cx="5616621" cy="273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Real-time testing with civilian data proving to be illuminating…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78" y="1614701"/>
            <a:ext cx="6198825" cy="48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Real-time testing with civilian data proving to be illuminating…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56" y="1575686"/>
            <a:ext cx="6406807" cy="50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2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Real-time testing with civilian data proving to be illuminating…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41" y="1460219"/>
            <a:ext cx="6624181" cy="51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Can analyze seasons for over last decade…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t="2393" b="2393"/>
          <a:stretch>
            <a:fillRect/>
          </a:stretch>
        </p:blipFill>
        <p:spPr>
          <a:xfrm>
            <a:off x="-171611" y="1663970"/>
            <a:ext cx="9710068" cy="4800714"/>
          </a:xfrm>
        </p:spPr>
      </p:pic>
    </p:spTree>
    <p:extLst>
      <p:ext uri="{BB962C8B-B14F-4D97-AF65-F5344CB8AC3E}">
        <p14:creationId xmlns:p14="http://schemas.microsoft.com/office/powerpoint/2010/main" val="21657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Can analyze seasons for over last decade…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35" y="1376979"/>
            <a:ext cx="6657109" cy="51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4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Severity matrix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1903271"/>
            <a:ext cx="4038600" cy="4038600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baseline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398848" y="6018512"/>
            <a:ext cx="442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IFR</a:t>
            </a:r>
            <a:endParaRPr lang="en-US" baseline="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2158206" y="3756540"/>
            <a:ext cx="625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 smtClean="0"/>
              <a:t>R0</a:t>
            </a:r>
            <a:endParaRPr lang="en-US" baseline="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635250" y="5941871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232525" y="5941871"/>
            <a:ext cx="5639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High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 rot="16200000">
            <a:off x="2216600" y="5544788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aseline="0" dirty="0"/>
              <a:t>Low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rot="16200000">
            <a:off x="2207900" y="2034339"/>
            <a:ext cx="516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aseline="0" dirty="0"/>
              <a:t>High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913313" y="4722671"/>
            <a:ext cx="18399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Most stringent </a:t>
            </a:r>
          </a:p>
          <a:p>
            <a:pPr algn="ctr"/>
            <a:r>
              <a:rPr lang="en-US" sz="1400" baseline="0" dirty="0"/>
              <a:t>Intervention, for containment or effective mitigation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759075" y="4722671"/>
            <a:ext cx="1839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Consider carefully the cost of non-containment then the costs and benefits of mitigation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4475" y="1988996"/>
            <a:ext cx="1839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Explicit interventions unlikely to be justified either for containment or mitigation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10138" y="1973121"/>
            <a:ext cx="1839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aseline="0" dirty="0"/>
              <a:t>Implement most stringent interventions and watch carefully for the population response to the new infection: apparently high Ro may drop rapidly when high CFR fully appreciated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9881"/>
            <a:ext cx="182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Adapted: WER 2009</a:t>
            </a:r>
            <a:endParaRPr lang="en-US" sz="1400" baseline="0" dirty="0"/>
          </a:p>
        </p:txBody>
      </p:sp>
    </p:spTree>
    <p:extLst>
      <p:ext uri="{BB962C8B-B14F-4D97-AF65-F5344CB8AC3E}">
        <p14:creationId xmlns:p14="http://schemas.microsoft.com/office/powerpoint/2010/main" val="378310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Severity by age for last 10 influenza epidemics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34" y="1815742"/>
            <a:ext cx="7068181" cy="47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Introduce age-structured analysis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6" descr="Fig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6" y="1234179"/>
            <a:ext cx="7530950" cy="53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Miscellaneous Points: Introduce age-structured analysis – Severity by Age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79" y="2235199"/>
            <a:ext cx="6550047" cy="40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Summary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798513" y="1747838"/>
            <a:ext cx="7510462" cy="4775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Analysis of </a:t>
            </a:r>
            <a:r>
              <a:rPr lang="en-US" dirty="0" err="1">
                <a:latin typeface="Arial" charset="0"/>
                <a:ea typeface="ＭＳ Ｐゴシック" charset="0"/>
              </a:rPr>
              <a:t>AFHSC’s</a:t>
            </a:r>
            <a:r>
              <a:rPr lang="en-US" dirty="0">
                <a:latin typeface="Arial" charset="0"/>
                <a:ea typeface="ＭＳ Ｐゴシック" charset="0"/>
              </a:rPr>
              <a:t> DMSS data has yielded genuine insight into the transmission dynamics at, and between military bases;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 synchronicity between military and civilian populations suggests that either: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1. DMSS data could act as sentinels for both the military and civilian population; or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2. Civilian datasets could be used as sentinels for estimating transmission dynamics within the military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Parsimonious modeling of the military bases yields reasonable estimates for R0 and</a:t>
            </a:r>
            <a:r>
              <a:rPr lang="en-US" dirty="0" smtClean="0">
                <a:latin typeface="Arial" charset="0"/>
                <a:ea typeface="ＭＳ Ｐゴシック" charset="0"/>
              </a:rPr>
              <a:t> other important parameters;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Simulation studies can be used to develop forecasting capabilities based on the results presented here;</a:t>
            </a:r>
            <a:endParaRPr lang="en-US" dirty="0" smtClean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These analysis and similar could be run routinely during pandemic and non-pandemic influenza seasons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2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Unused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180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Understanding transmission dynamics of infectious diseases within the military population presents a number of unique issues.</a:t>
            </a:r>
          </a:p>
        </p:txBody>
      </p:sp>
      <p:pic>
        <p:nvPicPr>
          <p:cNvPr id="25602" name="Picture 1" descr="histo-ages-SD-overl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266825"/>
            <a:ext cx="6611937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 earlier (summer) wave of the </a:t>
            </a:r>
            <a:r>
              <a:rPr lang="en-US" dirty="0" smtClean="0">
                <a:latin typeface="Arial" charset="0"/>
                <a:ea typeface="ＭＳ Ｐゴシック" charset="0"/>
              </a:rPr>
              <a:t>2009 H1N1 pandemic </a:t>
            </a:r>
            <a:r>
              <a:rPr lang="en-US" dirty="0">
                <a:latin typeface="Arial" charset="0"/>
                <a:ea typeface="ＭＳ Ｐゴシック" charset="0"/>
              </a:rPr>
              <a:t>was more severe than the fall wave.</a:t>
            </a:r>
          </a:p>
        </p:txBody>
      </p:sp>
      <p:sp>
        <p:nvSpPr>
          <p:cNvPr id="52226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52227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52228" name="Picture 8" descr="Fig3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376363"/>
            <a:ext cx="49752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 descr="Fig6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524250"/>
            <a:ext cx="54864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A disproportionate number of younger people were affected </a:t>
            </a:r>
            <a:r>
              <a:rPr lang="en-US" dirty="0" smtClean="0">
                <a:latin typeface="Arial" charset="0"/>
                <a:ea typeface="ＭＳ Ｐゴシック" charset="0"/>
              </a:rPr>
              <a:t>both during </a:t>
            </a:r>
            <a:r>
              <a:rPr lang="en-US" dirty="0">
                <a:latin typeface="Arial" charset="0"/>
                <a:ea typeface="ＭＳ Ｐゴシック" charset="0"/>
              </a:rPr>
              <a:t>the 2009 influenza </a:t>
            </a:r>
            <a:r>
              <a:rPr lang="en-US" dirty="0" smtClean="0">
                <a:latin typeface="Arial" charset="0"/>
                <a:ea typeface="ＭＳ Ｐゴシック" charset="0"/>
              </a:rPr>
              <a:t>pandemic and the following seasonal epidemic.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50178" name="Picture 2" descr="Screen Shot 2012-03-17 at 12.5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450975"/>
            <a:ext cx="7510463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</a:rPr>
              <a:t>The model fits provide temporal information on the: (1) time of first infection; (2) point in time when </a:t>
            </a:r>
            <a:r>
              <a:rPr lang="en-US" sz="2000" i="1" dirty="0">
                <a:latin typeface="Arial" charset="0"/>
                <a:ea typeface="ＭＳ Ｐゴシック" charset="0"/>
              </a:rPr>
              <a:t>R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0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changed; and (3) duration over which </a:t>
            </a:r>
            <a:r>
              <a:rPr lang="en-US" sz="2000" i="1" dirty="0" smtClean="0">
                <a:latin typeface="Arial" charset="0"/>
                <a:ea typeface="ＭＳ Ｐゴシック" charset="0"/>
              </a:rPr>
              <a:t>R</a:t>
            </a:r>
            <a:r>
              <a:rPr lang="en-US" sz="2000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was modified. 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6041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6041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2" name="Picture 1" descr="Screen Shot 2012-03-19 at 1.27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33" y="1456824"/>
            <a:ext cx="5859201" cy="5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What if this was the only information we had?</a:t>
            </a:r>
          </a:p>
        </p:txBody>
      </p:sp>
      <p:sp>
        <p:nvSpPr>
          <p:cNvPr id="70658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0659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70660" name="Picture 4" descr="slide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4188"/>
            <a:ext cx="74549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4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reproductive number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549495"/>
            <a:ext cx="3712261" cy="221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“The average number of secondary cases generated by a typically infectious individual over the entire course of their infection”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940050" y="3908425"/>
            <a:ext cx="384175" cy="38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572000" y="3236913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2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572000" y="3908425"/>
            <a:ext cx="384175" cy="38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572000" y="4629150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400"/>
              <a:t>4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227763" y="285273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227763" y="3524250"/>
            <a:ext cx="384175" cy="384175"/>
          </a:xfrm>
          <a:prstGeom prst="ellipse">
            <a:avLst/>
          </a:prstGeom>
          <a:solidFill>
            <a:srgbClr val="80808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227763" y="4341813"/>
            <a:ext cx="384175" cy="3841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227763" y="5013325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3324225" y="3429000"/>
            <a:ext cx="1249363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324225" y="4100513"/>
            <a:ext cx="124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324225" y="4100513"/>
            <a:ext cx="12493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4956175" y="3068638"/>
            <a:ext cx="1295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956175" y="3429000"/>
            <a:ext cx="12954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956175" y="4100513"/>
            <a:ext cx="129540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956175" y="4821238"/>
            <a:ext cx="12954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6611938" y="3716338"/>
            <a:ext cx="124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7835900" y="350043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859713" y="4316413"/>
            <a:ext cx="384175" cy="384175"/>
          </a:xfrm>
          <a:prstGeom prst="ellipse">
            <a:avLst/>
          </a:prstGeom>
          <a:solidFill>
            <a:srgbClr val="80808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7859713" y="4987925"/>
            <a:ext cx="384175" cy="385763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7859713" y="5708650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V="1">
            <a:off x="6611938" y="4508500"/>
            <a:ext cx="1249362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611938" y="5180013"/>
            <a:ext cx="124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6611938" y="5180013"/>
            <a:ext cx="1249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835900" y="2060575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7835900" y="2732088"/>
            <a:ext cx="384175" cy="384175"/>
          </a:xfrm>
          <a:prstGeom prst="ellipse">
            <a:avLst/>
          </a:prstGeom>
          <a:solidFill>
            <a:srgbClr val="C0C0C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6611938" y="2298700"/>
            <a:ext cx="1247775" cy="769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6611938" y="2946400"/>
            <a:ext cx="1247775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Even with several bases reporting outbreaks, our confidence in predicting the ultimate outcome would be poor.</a:t>
            </a:r>
          </a:p>
        </p:txBody>
      </p:sp>
      <p:sp>
        <p:nvSpPr>
          <p:cNvPr id="72706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2707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72708" name="Picture 4" descr="slide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754188"/>
            <a:ext cx="74549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53988" y="0"/>
            <a:ext cx="6831012" cy="1379538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</a:rPr>
              <a:t>Once the initial bases had peaked, however, we would be able to predict both the total number of cases and estimate a severity index for all subsequent bases.</a:t>
            </a:r>
          </a:p>
        </p:txBody>
      </p:sp>
      <p:sp>
        <p:nvSpPr>
          <p:cNvPr id="74754" name="CustomShape 2"/>
          <p:cNvSpPr>
            <a:spLocks noChangeArrowheads="1"/>
          </p:cNvSpPr>
          <p:nvPr/>
        </p:nvSpPr>
        <p:spPr bwMode="auto">
          <a:xfrm>
            <a:off x="5216525" y="1581150"/>
            <a:ext cx="35496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sp>
        <p:nvSpPr>
          <p:cNvPr id="74755" name="CustomShape 2"/>
          <p:cNvSpPr>
            <a:spLocks noChangeArrowheads="1"/>
          </p:cNvSpPr>
          <p:nvPr/>
        </p:nvSpPr>
        <p:spPr bwMode="auto">
          <a:xfrm>
            <a:off x="2119313" y="1519238"/>
            <a:ext cx="30861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baseline="0"/>
          </a:p>
        </p:txBody>
      </p:sp>
      <p:pic>
        <p:nvPicPr>
          <p:cNvPr id="74756" name="Picture 4" descr="slide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754188"/>
            <a:ext cx="74549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AFHSC’s DMSS dataset provides a large, rich, unique, and reliable estimate of clinically reported cases tagged by ICD-9 codes.</a:t>
            </a:r>
          </a:p>
        </p:txBody>
      </p:sp>
      <p:pic>
        <p:nvPicPr>
          <p:cNvPr id="27650" name="Picture 2" descr="histo-weekly-AFHSC-all-with-CD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98613"/>
            <a:ext cx="6034088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48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How do we define a “military population?”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68338" y="1789113"/>
            <a:ext cx="7718425" cy="4938712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For estimating the location of Study </a:t>
            </a:r>
            <a:r>
              <a:rPr lang="en-US" sz="2800" dirty="0" err="1">
                <a:latin typeface="Arial" charset="0"/>
                <a:ea typeface="ＭＳ Ｐゴシック" charset="0"/>
              </a:rPr>
              <a:t>ID’s</a:t>
            </a:r>
            <a:r>
              <a:rPr lang="en-US" sz="2800" dirty="0">
                <a:latin typeface="Arial" charset="0"/>
                <a:ea typeface="ＭＳ Ｐゴシック" charset="0"/>
              </a:rPr>
              <a:t>, the DMSS dataset provides: 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Service Category (e.g., Army)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Zip3 of Unit (e.g., 921)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UIC (e.g., FFNHS)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DMISID CAT (e.g., HOLLOMAN AFB)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DMISID (e.g., 356) -&gt; Zip5 (e.g., 92134)</a:t>
            </a:r>
          </a:p>
          <a:p>
            <a:pPr lvl="1" eaLnBrk="1" hangingPunct="1"/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600" dirty="0">
                <a:latin typeface="Arial" charset="0"/>
                <a:ea typeface="ＭＳ Ｐゴシック" charset="0"/>
              </a:rPr>
              <a:t>=&gt; Military Population Zip (MPZ): Location of individual at time they presented to the clinic.</a:t>
            </a:r>
          </a:p>
        </p:txBody>
      </p:sp>
    </p:spTree>
    <p:extLst>
      <p:ext uri="{BB962C8B-B14F-4D97-AF65-F5344CB8AC3E}">
        <p14:creationId xmlns:p14="http://schemas.microsoft.com/office/powerpoint/2010/main" val="664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epidemic models explain the trajectory of incidence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350" y="1950090"/>
            <a:ext cx="5486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730375" y="4905375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978275" y="4899025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115050" y="4908550"/>
            <a:ext cx="1095375" cy="1095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/>
                <a:cs typeface="ヒラギノ角ゴ Pro W3"/>
              </a:rPr>
              <a:t>R</a:t>
            </a:r>
          </a:p>
        </p:txBody>
      </p:sp>
      <p:cxnSp>
        <p:nvCxnSpPr>
          <p:cNvPr id="13" name="Straight Arrow Connector 12"/>
          <p:cNvCxnSpPr>
            <a:stCxn id="3" idx="3"/>
            <a:endCxn id="9" idx="1"/>
          </p:cNvCxnSpPr>
          <p:nvPr/>
        </p:nvCxnSpPr>
        <p:spPr bwMode="auto">
          <a:xfrm flipV="1">
            <a:off x="2825750" y="5446713"/>
            <a:ext cx="1152525" cy="6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 bwMode="auto">
          <a:xfrm>
            <a:off x="5073650" y="5446713"/>
            <a:ext cx="1041400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/>
              <a:t> and the cumulative attack rate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1" y="1895583"/>
            <a:ext cx="8617552" cy="43205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6569881"/>
            <a:ext cx="1355524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WER 2009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iefingTemplate_1Image">
  <a:themeElements>
    <a:clrScheme name="BriefingTemplate_1Imag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BB5"/>
      </a:accent1>
      <a:accent2>
        <a:srgbClr val="7ECFCE"/>
      </a:accent2>
      <a:accent3>
        <a:srgbClr val="FFFFFF"/>
      </a:accent3>
      <a:accent4>
        <a:srgbClr val="000000"/>
      </a:accent4>
      <a:accent5>
        <a:srgbClr val="AABAD7"/>
      </a:accent5>
      <a:accent6>
        <a:srgbClr val="72BBBA"/>
      </a:accent6>
      <a:hlink>
        <a:srgbClr val="0066CC"/>
      </a:hlink>
      <a:folHlink>
        <a:srgbClr val="AAC35D"/>
      </a:folHlink>
    </a:clrScheme>
    <a:fontScheme name="BriefingTemplate_1Imag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lnDef>
  </a:objectDefaults>
  <a:extraClrSchemeLst>
    <a:extraClrScheme>
      <a:clrScheme name="BriefingTemplate_1Im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efingTemplate_1Im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efingTemplate_1Imag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BB5"/>
        </a:accent1>
        <a:accent2>
          <a:srgbClr val="7ECFCE"/>
        </a:accent2>
        <a:accent3>
          <a:srgbClr val="FFFFFF"/>
        </a:accent3>
        <a:accent4>
          <a:srgbClr val="000000"/>
        </a:accent4>
        <a:accent5>
          <a:srgbClr val="AABAD7"/>
        </a:accent5>
        <a:accent6>
          <a:srgbClr val="72BBBA"/>
        </a:accent6>
        <a:hlink>
          <a:srgbClr val="0066CC"/>
        </a:hlink>
        <a:folHlink>
          <a:srgbClr val="AAC3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/>
            <a:cs typeface="ヒラギノ角ゴ Pro W3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BB5"/>
        </a:accent1>
        <a:accent2>
          <a:srgbClr val="7ECFCE"/>
        </a:accent2>
        <a:accent3>
          <a:srgbClr val="FFFFFF"/>
        </a:accent3>
        <a:accent4>
          <a:srgbClr val="000000"/>
        </a:accent4>
        <a:accent5>
          <a:srgbClr val="AABAD7"/>
        </a:accent5>
        <a:accent6>
          <a:srgbClr val="72BBBA"/>
        </a:accent6>
        <a:hlink>
          <a:srgbClr val="0066CC"/>
        </a:hlink>
        <a:folHlink>
          <a:srgbClr val="AAC3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SAIC-S2S-2007</Template>
  <TotalTime>11030</TotalTime>
  <Words>2539</Words>
  <Application>Microsoft Macintosh PowerPoint</Application>
  <PresentationFormat>On-screen Show (4:3)</PresentationFormat>
  <Paragraphs>576</Paragraphs>
  <Slides>73</Slides>
  <Notes>60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BriefingTemplate_1Image</vt:lpstr>
      <vt:lpstr>2_Custom Design</vt:lpstr>
      <vt:lpstr>Rapid assessment of pandemic impact using clinical episode data from spatially distinct military populations  January, 2013</vt:lpstr>
      <vt:lpstr>Acknowledgements</vt:lpstr>
      <vt:lpstr>PowerPoint Presentation</vt:lpstr>
      <vt:lpstr>Alternate models for interaction of ecological science and health policy</vt:lpstr>
      <vt:lpstr>Overview</vt:lpstr>
      <vt:lpstr>Severity matrix</vt:lpstr>
      <vt:lpstr>The basic reproductive number</vt:lpstr>
      <vt:lpstr>Simple epidemic models explain the trajectory of incidence</vt:lpstr>
      <vt:lpstr>R0 and the cumulative attack rate</vt:lpstr>
      <vt:lpstr>Severity pyramid</vt:lpstr>
      <vt:lpstr>Severity matrix</vt:lpstr>
      <vt:lpstr>Overview</vt:lpstr>
      <vt:lpstr>The Marsden-Haug “ILI-small” criteria consistent with CDC ILI cases. </vt:lpstr>
      <vt:lpstr>Synchronisation between civilian and military populations</vt:lpstr>
      <vt:lpstr>Correlation of peak times</vt:lpstr>
      <vt:lpstr>Base epidemic profiles</vt:lpstr>
      <vt:lpstr>Overview</vt:lpstr>
      <vt:lpstr>Transmissibility changes over time</vt:lpstr>
      <vt:lpstr>Estimation of Severity for 2009 Pandemic</vt:lpstr>
      <vt:lpstr>Estimate of Ntotal from AFHSC clinical visits</vt:lpstr>
      <vt:lpstr>The largest 8 military populations by zip code</vt:lpstr>
      <vt:lpstr>The model fit estimates R0 and pC for each base over 10,000</vt:lpstr>
      <vt:lpstr>Increasing intrinsic seasonality</vt:lpstr>
      <vt:lpstr>Overview</vt:lpstr>
      <vt:lpstr>Pandemic prediction based on estimates from early bases</vt:lpstr>
      <vt:lpstr>Overview</vt:lpstr>
      <vt:lpstr>Manuscripts</vt:lpstr>
      <vt:lpstr>Conclusions</vt:lpstr>
      <vt:lpstr>Future Directions</vt:lpstr>
      <vt:lpstr>PowerPoint Presentation</vt:lpstr>
      <vt:lpstr>PowerPoint Presentation</vt:lpstr>
      <vt:lpstr>We can model the one- and two-peaked profiles using a seven parameter model.</vt:lpstr>
      <vt:lpstr>The data suggest the presence of some wave activity, originating in San Diego and propagating away from there. </vt:lpstr>
      <vt:lpstr>Overview</vt:lpstr>
      <vt:lpstr>Parsimonious models can be applied at the level of each base to recover the essential epidemiological parameters, including R0.</vt:lpstr>
      <vt:lpstr>Many of the military populations are well fitted with a single peaked profile, such as this at Portsmouth Naval Medical Hospital.</vt:lpstr>
      <vt:lpstr>Most remaining cases are fit with a two-peak profile, such as at Camp Pendleton, CA. </vt:lpstr>
      <vt:lpstr>Pandemics can have a substantial effect on society.</vt:lpstr>
      <vt:lpstr>The effects of influenza pandemics within the military population can be even more significant.</vt:lpstr>
      <vt:lpstr>Some of the profiles are quite unique, such as the Marine training base at Quantico, VA. </vt:lpstr>
      <vt:lpstr>Other ‘outlier’ events are also fit well by the seven-parameter model, where a smaller R0 captures the leading and trailing portion of the profile, such as Ellsworth AFB, SD. </vt:lpstr>
      <vt:lpstr>The model fits produced R0 values that are clustered about a median value that matches results that were estimated in civilian populations</vt:lpstr>
      <vt:lpstr>To avoid Neff, we need independent estimate for total number of active personnel – cannot determine from model fits</vt:lpstr>
      <vt:lpstr>Estimation of Severity for 2009 Pandemic</vt:lpstr>
      <vt:lpstr>Estimation of Severity for 2009 Pandemic</vt:lpstr>
      <vt:lpstr>Estimation of Severity for 2009 Pandemic</vt:lpstr>
      <vt:lpstr>Estimation of Severity for 2009 Pandemic</vt:lpstr>
      <vt:lpstr>Estimation of Severity for 2009 Pandemic</vt:lpstr>
      <vt:lpstr>Overview</vt:lpstr>
      <vt:lpstr>Estimation of Severity for a Simulated Mild Pandemic</vt:lpstr>
      <vt:lpstr>Estimation of Severity for a Simulated Severe Pandemic</vt:lpstr>
      <vt:lpstr>Simulations – where we plan to go from here</vt:lpstr>
      <vt:lpstr>Overview</vt:lpstr>
      <vt:lpstr>Miscellaneous Points: Drop in severe cases in 2005 can be explained by increased vaccinations</vt:lpstr>
      <vt:lpstr>Miscellaneous Points: Real-time testing with civilian data proving to be illuminating…</vt:lpstr>
      <vt:lpstr>Miscellaneous Points: Real-time testing with civilian data proving to be illuminating…</vt:lpstr>
      <vt:lpstr>Miscellaneous Points: Real-time testing with civilian data proving to be illuminating…</vt:lpstr>
      <vt:lpstr>Miscellaneous Points: Can analyze seasons for over last decade…</vt:lpstr>
      <vt:lpstr>Miscellaneous Points: Can analyze seasons for over last decade…</vt:lpstr>
      <vt:lpstr>Miscellaneous Points: Severity by age for last 10 influenza epidemics</vt:lpstr>
      <vt:lpstr>Miscellaneous Points: Introduce age-structured analysis</vt:lpstr>
      <vt:lpstr>Miscellaneous Points: Introduce age-structured analysis – Severity by Age</vt:lpstr>
      <vt:lpstr>Summary</vt:lpstr>
      <vt:lpstr>Unused slides</vt:lpstr>
      <vt:lpstr>Understanding transmission dynamics of infectious diseases within the military population presents a number of unique issues.</vt:lpstr>
      <vt:lpstr>The earlier (summer) wave of the 2009 H1N1 pandemic was more severe than the fall wave.</vt:lpstr>
      <vt:lpstr>A disproportionate number of younger people were affected both during the 2009 influenza pandemic and the following seasonal epidemic.</vt:lpstr>
      <vt:lpstr>The model fits provide temporal information on the: (1) time of first infection; (2) point in time when R0 changed; and (3) duration over which R0 was modified. </vt:lpstr>
      <vt:lpstr>What if this was the only information we had?</vt:lpstr>
      <vt:lpstr>Even with several bases reporting outbreaks, our confidence in predicting the ultimate outcome would be poor.</vt:lpstr>
      <vt:lpstr>Once the initial bases had peaked, however, we would be able to predict both the total number of cases and estimate a severity index for all subsequent bases.</vt:lpstr>
      <vt:lpstr>AFHSC’s DMSS dataset provides a large, rich, unique, and reliable estimate of clinically reported cases tagged by ICD-9 codes.</vt:lpstr>
      <vt:lpstr>How do we define a “military population?”</vt:lpstr>
    </vt:vector>
  </TitlesOfParts>
  <Company>SAIC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Designed for presentations to customers and other external audiences, the Corporate Briefing gives an overview of the company and its capabilities.</dc:subject>
  <dc:creator>David P Bacon</dc:creator>
  <cp:keywords>briefing, corporate briefing</cp:keywords>
  <cp:lastModifiedBy>Pete Riley</cp:lastModifiedBy>
  <cp:revision>278</cp:revision>
  <cp:lastPrinted>2013-01-16T01:51:34Z</cp:lastPrinted>
  <dcterms:created xsi:type="dcterms:W3CDTF">2012-03-20T13:05:23Z</dcterms:created>
  <dcterms:modified xsi:type="dcterms:W3CDTF">2013-01-16T11:49:13Z</dcterms:modified>
</cp:coreProperties>
</file>