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4" r:id="rId2"/>
    <p:sldId id="259" r:id="rId3"/>
    <p:sldId id="258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2FE1F-69D3-424D-BCFB-C6765AEFD94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BE231C-B48E-41EC-BE8D-BFA2C64A9CBE}">
      <dgm:prSet phldrT="[Text]" custT="1"/>
      <dgm:spPr/>
      <dgm:t>
        <a:bodyPr/>
        <a:lstStyle/>
        <a:p>
          <a:r>
            <a:rPr lang="en-US" sz="3200" dirty="0" smtClean="0"/>
            <a:t>PROBE (GK-12)</a:t>
          </a:r>
          <a:endParaRPr lang="en-US" sz="3200" dirty="0"/>
        </a:p>
      </dgm:t>
    </dgm:pt>
    <dgm:pt modelId="{6DE8AEBD-ECC1-4331-9A8A-7A5324778B0A}" type="parTrans" cxnId="{1B7429EC-F92D-452B-924B-8DE7C79E1C20}">
      <dgm:prSet/>
      <dgm:spPr/>
      <dgm:t>
        <a:bodyPr/>
        <a:lstStyle/>
        <a:p>
          <a:endParaRPr lang="en-US"/>
        </a:p>
      </dgm:t>
    </dgm:pt>
    <dgm:pt modelId="{65BFC916-6A6A-4267-987B-575034714271}" type="sibTrans" cxnId="{1B7429EC-F92D-452B-924B-8DE7C79E1C20}">
      <dgm:prSet/>
      <dgm:spPr/>
      <dgm:t>
        <a:bodyPr/>
        <a:lstStyle/>
        <a:p>
          <a:endParaRPr lang="en-US"/>
        </a:p>
      </dgm:t>
    </dgm:pt>
    <dgm:pt modelId="{1D4C2807-3449-49F6-8635-A3B873BF906B}">
      <dgm:prSet phldrT="[Text]" custT="1"/>
      <dgm:spPr/>
      <dgm:t>
        <a:bodyPr/>
        <a:lstStyle/>
        <a:p>
          <a:r>
            <a:rPr lang="en-US" sz="1400" b="0" i="0" u="none" baseline="0" dirty="0" smtClean="0"/>
            <a:t>Graduate Fellows from a variety of STEM disciplines</a:t>
          </a:r>
          <a:endParaRPr lang="en-US" sz="1400" dirty="0"/>
        </a:p>
      </dgm:t>
    </dgm:pt>
    <dgm:pt modelId="{495F0A5B-4EF4-436F-8815-6FA9040C405A}" type="parTrans" cxnId="{14570766-955F-411B-8AC5-5FDE074CD7BA}">
      <dgm:prSet/>
      <dgm:spPr/>
      <dgm:t>
        <a:bodyPr/>
        <a:lstStyle/>
        <a:p>
          <a:endParaRPr lang="en-US"/>
        </a:p>
      </dgm:t>
    </dgm:pt>
    <dgm:pt modelId="{D5BF6D28-08D4-4766-AC27-979958812887}" type="sibTrans" cxnId="{14570766-955F-411B-8AC5-5FDE074CD7BA}">
      <dgm:prSet/>
      <dgm:spPr/>
      <dgm:t>
        <a:bodyPr/>
        <a:lstStyle/>
        <a:p>
          <a:endParaRPr lang="en-US"/>
        </a:p>
      </dgm:t>
    </dgm:pt>
    <dgm:pt modelId="{0698455D-C296-4D5A-83CD-D28E7D739911}">
      <dgm:prSet phldrT="[Text]" custT="1"/>
      <dgm:spPr/>
      <dgm:t>
        <a:bodyPr/>
        <a:lstStyle/>
        <a:p>
          <a:r>
            <a:rPr lang="en-US" sz="3200" dirty="0" smtClean="0"/>
            <a:t>TESSE</a:t>
          </a:r>
          <a:endParaRPr lang="en-US" sz="3200" dirty="0"/>
        </a:p>
      </dgm:t>
    </dgm:pt>
    <dgm:pt modelId="{EA634A84-0330-4A4F-A869-1266FC57F3E8}" type="parTrans" cxnId="{8FA3679C-A68E-4F22-96CF-2B39297DC4F9}">
      <dgm:prSet/>
      <dgm:spPr/>
      <dgm:t>
        <a:bodyPr/>
        <a:lstStyle/>
        <a:p>
          <a:endParaRPr lang="en-US"/>
        </a:p>
      </dgm:t>
    </dgm:pt>
    <dgm:pt modelId="{96076DC7-DB5E-4B35-B79C-522E2E2D6BF9}" type="sibTrans" cxnId="{8FA3679C-A68E-4F22-96CF-2B39297DC4F9}">
      <dgm:prSet/>
      <dgm:spPr/>
      <dgm:t>
        <a:bodyPr/>
        <a:lstStyle/>
        <a:p>
          <a:endParaRPr lang="en-US"/>
        </a:p>
      </dgm:t>
    </dgm:pt>
    <dgm:pt modelId="{411F0DD5-AE5D-46E8-B73F-D2667F89B0C1}">
      <dgm:prSet phldrT="[Text]" custT="1"/>
      <dgm:spPr/>
      <dgm:t>
        <a:bodyPr/>
        <a:lstStyle/>
        <a:p>
          <a:r>
            <a:rPr lang="en-US" sz="1400" b="0" i="0" u="none" baseline="0" dirty="0" smtClean="0"/>
            <a:t>Graduate Fellows selected from specific Earth System Science disciplines</a:t>
          </a:r>
          <a:endParaRPr lang="en-US" sz="1400" dirty="0"/>
        </a:p>
      </dgm:t>
    </dgm:pt>
    <dgm:pt modelId="{ED5A9916-FF01-4F28-B44E-A56B6D29A546}" type="parTrans" cxnId="{C7213339-1964-4733-BF37-907F4D27935C}">
      <dgm:prSet/>
      <dgm:spPr/>
      <dgm:t>
        <a:bodyPr/>
        <a:lstStyle/>
        <a:p>
          <a:endParaRPr lang="en-US"/>
        </a:p>
      </dgm:t>
    </dgm:pt>
    <dgm:pt modelId="{F6C99889-5D9C-4F10-A462-9E520C9E5ACC}" type="sibTrans" cxnId="{C7213339-1964-4733-BF37-907F4D27935C}">
      <dgm:prSet/>
      <dgm:spPr/>
      <dgm:t>
        <a:bodyPr/>
        <a:lstStyle/>
        <a:p>
          <a:endParaRPr lang="en-US"/>
        </a:p>
      </dgm:t>
    </dgm:pt>
    <dgm:pt modelId="{86ED788A-05EB-43E6-B237-ABE910364533}">
      <dgm:prSet custT="1"/>
      <dgm:spPr/>
      <dgm:t>
        <a:bodyPr/>
        <a:lstStyle/>
        <a:p>
          <a:endParaRPr lang="en-US" sz="1400" dirty="0" smtClean="0"/>
        </a:p>
      </dgm:t>
    </dgm:pt>
    <dgm:pt modelId="{32BEF829-6B0F-4F29-B24F-5CA6F95818AA}" type="parTrans" cxnId="{6348C2CB-ADB0-42E0-99EC-AC723A6BE62E}">
      <dgm:prSet/>
      <dgm:spPr/>
      <dgm:t>
        <a:bodyPr/>
        <a:lstStyle/>
        <a:p>
          <a:endParaRPr lang="en-US"/>
        </a:p>
      </dgm:t>
    </dgm:pt>
    <dgm:pt modelId="{466B72E1-57AF-4E9A-B7CC-D1BD73D0D187}" type="sibTrans" cxnId="{6348C2CB-ADB0-42E0-99EC-AC723A6BE62E}">
      <dgm:prSet/>
      <dgm:spPr/>
      <dgm:t>
        <a:bodyPr/>
        <a:lstStyle/>
        <a:p>
          <a:endParaRPr lang="en-US"/>
        </a:p>
      </dgm:t>
    </dgm:pt>
    <dgm:pt modelId="{59DA3767-97FA-4253-9D00-A7D6499B2105}">
      <dgm:prSet custT="1"/>
      <dgm:spPr/>
      <dgm:t>
        <a:bodyPr/>
        <a:lstStyle/>
        <a:p>
          <a:r>
            <a:rPr lang="en-US" sz="1400" b="0" i="0" u="none" baseline="0" dirty="0" smtClean="0"/>
            <a:t>Combined Summer Institute for teachers and Graduate Fellows (intensive relationship building) and academic year partnership (extended contact time)</a:t>
          </a:r>
          <a:endParaRPr lang="en-US" sz="1400" b="0" i="0" u="none" dirty="0" smtClean="0"/>
        </a:p>
      </dgm:t>
    </dgm:pt>
    <dgm:pt modelId="{42DFE55F-CAD7-476D-B447-A362ECF6B3BD}" type="parTrans" cxnId="{DC291C65-FD21-462F-BB49-1F41B56727AF}">
      <dgm:prSet/>
      <dgm:spPr/>
      <dgm:t>
        <a:bodyPr/>
        <a:lstStyle/>
        <a:p>
          <a:endParaRPr lang="en-US"/>
        </a:p>
      </dgm:t>
    </dgm:pt>
    <dgm:pt modelId="{78DC1F39-2934-4D86-ACF0-E94A06FF66CE}" type="sibTrans" cxnId="{DC291C65-FD21-462F-BB49-1F41B56727AF}">
      <dgm:prSet/>
      <dgm:spPr/>
      <dgm:t>
        <a:bodyPr/>
        <a:lstStyle/>
        <a:p>
          <a:endParaRPr lang="en-US"/>
        </a:p>
      </dgm:t>
    </dgm:pt>
    <dgm:pt modelId="{593088EE-8E0B-49A9-B6FB-DCE573EC83F5}">
      <dgm:prSet custT="1"/>
      <dgm:spPr/>
      <dgm:t>
        <a:bodyPr/>
        <a:lstStyle/>
        <a:p>
          <a:endParaRPr lang="en-US" sz="1400" dirty="0" smtClean="0"/>
        </a:p>
      </dgm:t>
    </dgm:pt>
    <dgm:pt modelId="{97C8181B-5C39-4826-A439-27BC3653059E}" type="parTrans" cxnId="{44A4FF01-BED5-40B3-BEBC-65A5396A9631}">
      <dgm:prSet/>
      <dgm:spPr/>
      <dgm:t>
        <a:bodyPr/>
        <a:lstStyle/>
        <a:p>
          <a:endParaRPr lang="en-US"/>
        </a:p>
      </dgm:t>
    </dgm:pt>
    <dgm:pt modelId="{C688897F-6C3D-4F14-931B-809156F839BC}" type="sibTrans" cxnId="{44A4FF01-BED5-40B3-BEBC-65A5396A9631}">
      <dgm:prSet/>
      <dgm:spPr/>
      <dgm:t>
        <a:bodyPr/>
        <a:lstStyle/>
        <a:p>
          <a:endParaRPr lang="en-US"/>
        </a:p>
      </dgm:t>
    </dgm:pt>
    <dgm:pt modelId="{DEABA637-BA76-48E9-828D-B8F00D1D44AD}">
      <dgm:prSet custT="1"/>
      <dgm:spPr/>
      <dgm:t>
        <a:bodyPr/>
        <a:lstStyle/>
        <a:p>
          <a:r>
            <a:rPr lang="en-US" sz="1400" b="0" i="0" u="none" baseline="0" dirty="0" smtClean="0"/>
            <a:t>Graduate Fellows partner with teachers to develop inquiry-rich curricula and lesson plans</a:t>
          </a:r>
          <a:endParaRPr lang="en-US" sz="1400" b="0" i="0" u="none" dirty="0" smtClean="0"/>
        </a:p>
      </dgm:t>
    </dgm:pt>
    <dgm:pt modelId="{6D94C917-97A4-4A71-A82C-21CA02C3E809}" type="parTrans" cxnId="{B77C73AC-D64C-4DE5-A724-4F19D0500F78}">
      <dgm:prSet/>
      <dgm:spPr/>
      <dgm:t>
        <a:bodyPr/>
        <a:lstStyle/>
        <a:p>
          <a:endParaRPr lang="en-US"/>
        </a:p>
      </dgm:t>
    </dgm:pt>
    <dgm:pt modelId="{1841F68B-F3C9-464C-AF61-FE84B818BE75}" type="sibTrans" cxnId="{B77C73AC-D64C-4DE5-A724-4F19D0500F78}">
      <dgm:prSet/>
      <dgm:spPr/>
      <dgm:t>
        <a:bodyPr/>
        <a:lstStyle/>
        <a:p>
          <a:endParaRPr lang="en-US"/>
        </a:p>
      </dgm:t>
    </dgm:pt>
    <dgm:pt modelId="{15A46757-79A3-4055-A853-E11DC9A4D248}">
      <dgm:prSet custT="1"/>
      <dgm:spPr/>
      <dgm:t>
        <a:bodyPr/>
        <a:lstStyle/>
        <a:p>
          <a:endParaRPr lang="en-US" sz="1400" dirty="0" smtClean="0"/>
        </a:p>
      </dgm:t>
    </dgm:pt>
    <dgm:pt modelId="{2F8865C4-50C7-45DE-8FD4-ACD70F9CF644}" type="parTrans" cxnId="{160905C9-953F-479C-9E7E-CECB8F2ECE1F}">
      <dgm:prSet/>
      <dgm:spPr/>
      <dgm:t>
        <a:bodyPr/>
        <a:lstStyle/>
        <a:p>
          <a:endParaRPr lang="en-US"/>
        </a:p>
      </dgm:t>
    </dgm:pt>
    <dgm:pt modelId="{299B8606-126D-44DC-B51E-546AD7E4C262}" type="sibTrans" cxnId="{160905C9-953F-479C-9E7E-CECB8F2ECE1F}">
      <dgm:prSet/>
      <dgm:spPr/>
      <dgm:t>
        <a:bodyPr/>
        <a:lstStyle/>
        <a:p>
          <a:endParaRPr lang="en-US"/>
        </a:p>
      </dgm:t>
    </dgm:pt>
    <dgm:pt modelId="{4BD1ABF4-2302-4052-BA8D-53AA61827DE0}">
      <dgm:prSet custT="1"/>
      <dgm:spPr/>
      <dgm:t>
        <a:bodyPr/>
        <a:lstStyle/>
        <a:p>
          <a:r>
            <a:rPr lang="en-US" sz="1400" b="0" i="0" u="none" baseline="0" dirty="0" smtClean="0"/>
            <a:t>Graduate Fellow Peer Learning Communities facilitated by a science educator/specialist</a:t>
          </a:r>
          <a:endParaRPr lang="en-US" sz="1400" dirty="0"/>
        </a:p>
      </dgm:t>
    </dgm:pt>
    <dgm:pt modelId="{97A60CDA-58ED-4B94-9FA2-8EE2338BC7EF}" type="parTrans" cxnId="{1EAE95EE-5776-45AE-9692-E377EF3D2F1F}">
      <dgm:prSet/>
      <dgm:spPr/>
      <dgm:t>
        <a:bodyPr/>
        <a:lstStyle/>
        <a:p>
          <a:endParaRPr lang="en-US"/>
        </a:p>
      </dgm:t>
    </dgm:pt>
    <dgm:pt modelId="{03A7F035-2D88-4F2F-A019-BEB93EE75E3B}" type="sibTrans" cxnId="{1EAE95EE-5776-45AE-9692-E377EF3D2F1F}">
      <dgm:prSet/>
      <dgm:spPr/>
      <dgm:t>
        <a:bodyPr/>
        <a:lstStyle/>
        <a:p>
          <a:endParaRPr lang="en-US"/>
        </a:p>
      </dgm:t>
    </dgm:pt>
    <dgm:pt modelId="{6872FBA5-6EA2-4469-AED8-208B0CBD0D41}">
      <dgm:prSet custT="1"/>
      <dgm:spPr/>
      <dgm:t>
        <a:bodyPr/>
        <a:lstStyle/>
        <a:p>
          <a:endParaRPr lang="en-US" sz="1400" dirty="0" smtClean="0"/>
        </a:p>
      </dgm:t>
    </dgm:pt>
    <dgm:pt modelId="{F1D506CA-2732-44D6-9563-61E12D07833E}" type="parTrans" cxnId="{BDC24B7D-A15E-4068-B654-CD75D5585589}">
      <dgm:prSet/>
      <dgm:spPr/>
      <dgm:t>
        <a:bodyPr/>
        <a:lstStyle/>
        <a:p>
          <a:endParaRPr lang="en-US"/>
        </a:p>
      </dgm:t>
    </dgm:pt>
    <dgm:pt modelId="{5F16862F-EC87-4F7C-89FA-D5F09875450D}" type="sibTrans" cxnId="{BDC24B7D-A15E-4068-B654-CD75D5585589}">
      <dgm:prSet/>
      <dgm:spPr/>
      <dgm:t>
        <a:bodyPr/>
        <a:lstStyle/>
        <a:p>
          <a:endParaRPr lang="en-US"/>
        </a:p>
      </dgm:t>
    </dgm:pt>
    <dgm:pt modelId="{93BC8824-748E-4E2C-86AA-C951955CF560}">
      <dgm:prSet custT="1"/>
      <dgm:spPr/>
      <dgm:t>
        <a:bodyPr/>
        <a:lstStyle/>
        <a:p>
          <a:r>
            <a:rPr lang="en-US" sz="1400" b="0" i="0" u="none" baseline="0" dirty="0" smtClean="0"/>
            <a:t>Summer Institute lengthened and content specific</a:t>
          </a:r>
          <a:endParaRPr lang="en-US" sz="1400" b="0" i="0" u="none" dirty="0" smtClean="0"/>
        </a:p>
      </dgm:t>
    </dgm:pt>
    <dgm:pt modelId="{98DD96F3-27E2-4FEB-80FE-A6526861389F}" type="parTrans" cxnId="{8EC26586-FE11-42C1-8AF2-4D96F0E2D900}">
      <dgm:prSet/>
      <dgm:spPr/>
      <dgm:t>
        <a:bodyPr/>
        <a:lstStyle/>
        <a:p>
          <a:endParaRPr lang="en-US"/>
        </a:p>
      </dgm:t>
    </dgm:pt>
    <dgm:pt modelId="{16AC3033-F592-4BF9-94BE-70FD96688F8B}" type="sibTrans" cxnId="{8EC26586-FE11-42C1-8AF2-4D96F0E2D900}">
      <dgm:prSet/>
      <dgm:spPr/>
      <dgm:t>
        <a:bodyPr/>
        <a:lstStyle/>
        <a:p>
          <a:endParaRPr lang="en-US"/>
        </a:p>
      </dgm:t>
    </dgm:pt>
    <dgm:pt modelId="{FAA612A6-E2EF-499D-B8C8-DBC30B763D56}">
      <dgm:prSet custT="1"/>
      <dgm:spPr/>
      <dgm:t>
        <a:bodyPr/>
        <a:lstStyle/>
        <a:p>
          <a:endParaRPr lang="en-US" sz="1400" dirty="0" smtClean="0"/>
        </a:p>
      </dgm:t>
    </dgm:pt>
    <dgm:pt modelId="{B1CACD76-F01C-4BD4-998F-1A0BB20E1DA1}" type="parTrans" cxnId="{9C932651-7A0A-47B1-BEDA-5FEB9285B99E}">
      <dgm:prSet/>
      <dgm:spPr/>
      <dgm:t>
        <a:bodyPr/>
        <a:lstStyle/>
        <a:p>
          <a:endParaRPr lang="en-US"/>
        </a:p>
      </dgm:t>
    </dgm:pt>
    <dgm:pt modelId="{311251FD-797C-4D91-B3AF-D4043BB32666}" type="sibTrans" cxnId="{9C932651-7A0A-47B1-BEDA-5FEB9285B99E}">
      <dgm:prSet/>
      <dgm:spPr/>
      <dgm:t>
        <a:bodyPr/>
        <a:lstStyle/>
        <a:p>
          <a:endParaRPr lang="en-US"/>
        </a:p>
      </dgm:t>
    </dgm:pt>
    <dgm:pt modelId="{2C1FDAFB-C068-4B84-94F9-A74A1FAA95F1}">
      <dgm:prSet custT="1"/>
      <dgm:spPr/>
      <dgm:t>
        <a:bodyPr/>
        <a:lstStyle/>
        <a:p>
          <a:r>
            <a:rPr lang="en-US" sz="1400" b="0" i="0" u="none" baseline="0" dirty="0" smtClean="0"/>
            <a:t>Inquiry tied to modeled activities related to content during Summer Institute</a:t>
          </a:r>
          <a:endParaRPr lang="en-US" sz="1400" b="0" i="0" u="none" dirty="0" smtClean="0"/>
        </a:p>
      </dgm:t>
    </dgm:pt>
    <dgm:pt modelId="{2077F919-37F5-46D8-BBD8-FEF22F327EA6}" type="parTrans" cxnId="{B54B0993-E206-4222-BA3F-BEC7E5B50B97}">
      <dgm:prSet/>
      <dgm:spPr/>
      <dgm:t>
        <a:bodyPr/>
        <a:lstStyle/>
        <a:p>
          <a:endParaRPr lang="en-US"/>
        </a:p>
      </dgm:t>
    </dgm:pt>
    <dgm:pt modelId="{6B66CCA1-6E62-4508-B5F2-E1910FE427A6}" type="sibTrans" cxnId="{B54B0993-E206-4222-BA3F-BEC7E5B50B97}">
      <dgm:prSet/>
      <dgm:spPr/>
      <dgm:t>
        <a:bodyPr/>
        <a:lstStyle/>
        <a:p>
          <a:endParaRPr lang="en-US"/>
        </a:p>
      </dgm:t>
    </dgm:pt>
    <dgm:pt modelId="{2B50C968-694F-4610-A9E1-4651AF9955C3}">
      <dgm:prSet custT="1"/>
      <dgm:spPr/>
      <dgm:t>
        <a:bodyPr/>
        <a:lstStyle/>
        <a:p>
          <a:endParaRPr lang="en-US" sz="1400" dirty="0" smtClean="0"/>
        </a:p>
      </dgm:t>
    </dgm:pt>
    <dgm:pt modelId="{7502B4D9-0515-43E1-8309-1B91233FCB38}" type="parTrans" cxnId="{4F59867E-4F91-42A1-882A-EA35F2A1259B}">
      <dgm:prSet/>
      <dgm:spPr/>
      <dgm:t>
        <a:bodyPr/>
        <a:lstStyle/>
        <a:p>
          <a:endParaRPr lang="en-US"/>
        </a:p>
      </dgm:t>
    </dgm:pt>
    <dgm:pt modelId="{A75BE642-A73A-4019-B2D3-E8C320AFF5E3}" type="sibTrans" cxnId="{4F59867E-4F91-42A1-882A-EA35F2A1259B}">
      <dgm:prSet/>
      <dgm:spPr/>
      <dgm:t>
        <a:bodyPr/>
        <a:lstStyle/>
        <a:p>
          <a:endParaRPr lang="en-US"/>
        </a:p>
      </dgm:t>
    </dgm:pt>
    <dgm:pt modelId="{F8E035EE-4BAB-43CB-849D-43A59CCDFF05}">
      <dgm:prSet custT="1"/>
      <dgm:spPr/>
      <dgm:t>
        <a:bodyPr/>
        <a:lstStyle/>
        <a:p>
          <a:r>
            <a:rPr lang="en-US" sz="1400" b="0" i="0" u="none" baseline="0" dirty="0" smtClean="0"/>
            <a:t>Frequency of meetings increased, with additional focus on basic educational theory and classroom techniques</a:t>
          </a:r>
          <a:endParaRPr lang="en-US" sz="1400" dirty="0"/>
        </a:p>
      </dgm:t>
    </dgm:pt>
    <dgm:pt modelId="{71F42293-F306-4366-A295-6186DABA9E65}" type="parTrans" cxnId="{16BCAA00-1EB0-4E49-A888-B9AD20CBDF6F}">
      <dgm:prSet/>
      <dgm:spPr/>
      <dgm:t>
        <a:bodyPr/>
        <a:lstStyle/>
        <a:p>
          <a:endParaRPr lang="en-US"/>
        </a:p>
      </dgm:t>
    </dgm:pt>
    <dgm:pt modelId="{FA80C7C8-33FD-4333-AB94-BA76C8B3E08D}" type="sibTrans" cxnId="{16BCAA00-1EB0-4E49-A888-B9AD20CBDF6F}">
      <dgm:prSet/>
      <dgm:spPr/>
      <dgm:t>
        <a:bodyPr/>
        <a:lstStyle/>
        <a:p>
          <a:endParaRPr lang="en-US"/>
        </a:p>
      </dgm:t>
    </dgm:pt>
    <dgm:pt modelId="{477C427E-7923-42B4-A298-0C70934B4D58}" type="pres">
      <dgm:prSet presAssocID="{2662FE1F-69D3-424D-BCFB-C6765AEFD94A}" presName="Name0" presStyleCnt="0">
        <dgm:presLayoutVars>
          <dgm:dir/>
          <dgm:animLvl val="lvl"/>
          <dgm:resizeHandles/>
        </dgm:presLayoutVars>
      </dgm:prSet>
      <dgm:spPr/>
    </dgm:pt>
    <dgm:pt modelId="{EA134DF8-C5DC-4731-BAC5-2BB4A670AC48}" type="pres">
      <dgm:prSet presAssocID="{EBBE231C-B48E-41EC-BE8D-BFA2C64A9CBE}" presName="linNode" presStyleCnt="0"/>
      <dgm:spPr/>
    </dgm:pt>
    <dgm:pt modelId="{7F590849-F085-41DA-9B0A-BD1823952E36}" type="pres">
      <dgm:prSet presAssocID="{EBBE231C-B48E-41EC-BE8D-BFA2C64A9CBE}" presName="parentShp" presStyleLbl="node1" presStyleIdx="0" presStyleCnt="2">
        <dgm:presLayoutVars>
          <dgm:bulletEnabled val="1"/>
        </dgm:presLayoutVars>
      </dgm:prSet>
      <dgm:spPr/>
    </dgm:pt>
    <dgm:pt modelId="{D377DB52-3B6C-461C-AFD6-1AEF174542A0}" type="pres">
      <dgm:prSet presAssocID="{EBBE231C-B48E-41EC-BE8D-BFA2C64A9CB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15A4-A6D0-497A-8666-B6D4918F9F61}" type="pres">
      <dgm:prSet presAssocID="{65BFC916-6A6A-4267-987B-575034714271}" presName="spacing" presStyleCnt="0"/>
      <dgm:spPr/>
    </dgm:pt>
    <dgm:pt modelId="{BE6BE2E2-C766-4C01-805E-D924B6B6A077}" type="pres">
      <dgm:prSet presAssocID="{0698455D-C296-4D5A-83CD-D28E7D739911}" presName="linNode" presStyleCnt="0"/>
      <dgm:spPr/>
    </dgm:pt>
    <dgm:pt modelId="{E91B3996-4BF5-4412-9024-BD97E3E5078C}" type="pres">
      <dgm:prSet presAssocID="{0698455D-C296-4D5A-83CD-D28E7D739911}" presName="parentShp" presStyleLbl="node1" presStyleIdx="1" presStyleCnt="2" custLinFactNeighborY="6685">
        <dgm:presLayoutVars>
          <dgm:bulletEnabled val="1"/>
        </dgm:presLayoutVars>
      </dgm:prSet>
      <dgm:spPr/>
    </dgm:pt>
    <dgm:pt modelId="{7802190D-B521-4A20-A724-77FA591AA683}" type="pres">
      <dgm:prSet presAssocID="{0698455D-C296-4D5A-83CD-D28E7D73991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26586-FE11-42C1-8AF2-4D96F0E2D900}" srcId="{0698455D-C296-4D5A-83CD-D28E7D739911}" destId="{93BC8824-748E-4E2C-86AA-C951955CF560}" srcOrd="2" destOrd="0" parTransId="{98DD96F3-27E2-4FEB-80FE-A6526861389F}" sibTransId="{16AC3033-F592-4BF9-94BE-70FD96688F8B}"/>
    <dgm:cxn modelId="{452405B9-9FB2-4B67-9B6A-D480B6F7ED30}" type="presOf" srcId="{0698455D-C296-4D5A-83CD-D28E7D739911}" destId="{E91B3996-4BF5-4412-9024-BD97E3E5078C}" srcOrd="0" destOrd="0" presId="urn:microsoft.com/office/officeart/2005/8/layout/vList6"/>
    <dgm:cxn modelId="{6348C2CB-ADB0-42E0-99EC-AC723A6BE62E}" srcId="{EBBE231C-B48E-41EC-BE8D-BFA2C64A9CBE}" destId="{86ED788A-05EB-43E6-B237-ABE910364533}" srcOrd="1" destOrd="0" parTransId="{32BEF829-6B0F-4F29-B24F-5CA6F95818AA}" sibTransId="{466B72E1-57AF-4E9A-B7CC-D1BD73D0D187}"/>
    <dgm:cxn modelId="{05422414-3E70-4772-840F-E7EC7653932F}" type="presOf" srcId="{F8E035EE-4BAB-43CB-849D-43A59CCDFF05}" destId="{7802190D-B521-4A20-A724-77FA591AA683}" srcOrd="0" destOrd="6" presId="urn:microsoft.com/office/officeart/2005/8/layout/vList6"/>
    <dgm:cxn modelId="{14122B1B-FCB4-4A94-98CA-F355C54ABBA2}" type="presOf" srcId="{93BC8824-748E-4E2C-86AA-C951955CF560}" destId="{7802190D-B521-4A20-A724-77FA591AA683}" srcOrd="0" destOrd="2" presId="urn:microsoft.com/office/officeart/2005/8/layout/vList6"/>
    <dgm:cxn modelId="{9C932651-7A0A-47B1-BEDA-5FEB9285B99E}" srcId="{0698455D-C296-4D5A-83CD-D28E7D739911}" destId="{FAA612A6-E2EF-499D-B8C8-DBC30B763D56}" srcOrd="3" destOrd="0" parTransId="{B1CACD76-F01C-4BD4-998F-1A0BB20E1DA1}" sibTransId="{311251FD-797C-4D91-B3AF-D4043BB32666}"/>
    <dgm:cxn modelId="{06BAB8E2-B3F9-4087-BD2C-CD7C3EEE6F6D}" type="presOf" srcId="{411F0DD5-AE5D-46E8-B73F-D2667F89B0C1}" destId="{7802190D-B521-4A20-A724-77FA591AA683}" srcOrd="0" destOrd="0" presId="urn:microsoft.com/office/officeart/2005/8/layout/vList6"/>
    <dgm:cxn modelId="{B3767615-75C3-444A-B8A7-8EB634D5942A}" type="presOf" srcId="{6872FBA5-6EA2-4469-AED8-208B0CBD0D41}" destId="{7802190D-B521-4A20-A724-77FA591AA683}" srcOrd="0" destOrd="1" presId="urn:microsoft.com/office/officeart/2005/8/layout/vList6"/>
    <dgm:cxn modelId="{6148C7F1-E6D7-4772-9916-055F49507BA3}" type="presOf" srcId="{2662FE1F-69D3-424D-BCFB-C6765AEFD94A}" destId="{477C427E-7923-42B4-A298-0C70934B4D58}" srcOrd="0" destOrd="0" presId="urn:microsoft.com/office/officeart/2005/8/layout/vList6"/>
    <dgm:cxn modelId="{DF680C38-1E26-4793-9A60-36836A1001F2}" type="presOf" srcId="{2B50C968-694F-4610-A9E1-4651AF9955C3}" destId="{7802190D-B521-4A20-A724-77FA591AA683}" srcOrd="0" destOrd="5" presId="urn:microsoft.com/office/officeart/2005/8/layout/vList6"/>
    <dgm:cxn modelId="{160905C9-953F-479C-9E7E-CECB8F2ECE1F}" srcId="{EBBE231C-B48E-41EC-BE8D-BFA2C64A9CBE}" destId="{15A46757-79A3-4055-A853-E11DC9A4D248}" srcOrd="5" destOrd="0" parTransId="{2F8865C4-50C7-45DE-8FD4-ACD70F9CF644}" sibTransId="{299B8606-126D-44DC-B51E-546AD7E4C262}"/>
    <dgm:cxn modelId="{8FA3679C-A68E-4F22-96CF-2B39297DC4F9}" srcId="{2662FE1F-69D3-424D-BCFB-C6765AEFD94A}" destId="{0698455D-C296-4D5A-83CD-D28E7D739911}" srcOrd="1" destOrd="0" parTransId="{EA634A84-0330-4A4F-A869-1266FC57F3E8}" sibTransId="{96076DC7-DB5E-4B35-B79C-522E2E2D6BF9}"/>
    <dgm:cxn modelId="{F996C739-6351-4662-AAB2-4BED502ED8AE}" type="presOf" srcId="{59DA3767-97FA-4253-9D00-A7D6499B2105}" destId="{D377DB52-3B6C-461C-AFD6-1AEF174542A0}" srcOrd="0" destOrd="2" presId="urn:microsoft.com/office/officeart/2005/8/layout/vList6"/>
    <dgm:cxn modelId="{C7213339-1964-4733-BF37-907F4D27935C}" srcId="{0698455D-C296-4D5A-83CD-D28E7D739911}" destId="{411F0DD5-AE5D-46E8-B73F-D2667F89B0C1}" srcOrd="0" destOrd="0" parTransId="{ED5A9916-FF01-4F28-B44E-A56B6D29A546}" sibTransId="{F6C99889-5D9C-4F10-A462-9E520C9E5ACC}"/>
    <dgm:cxn modelId="{65C7E44C-CC0B-44AF-95BE-E1C9F573EABF}" type="presOf" srcId="{86ED788A-05EB-43E6-B237-ABE910364533}" destId="{D377DB52-3B6C-461C-AFD6-1AEF174542A0}" srcOrd="0" destOrd="1" presId="urn:microsoft.com/office/officeart/2005/8/layout/vList6"/>
    <dgm:cxn modelId="{D75CE207-3F1B-45E0-9467-4779EC00B8BD}" type="presOf" srcId="{4BD1ABF4-2302-4052-BA8D-53AA61827DE0}" destId="{D377DB52-3B6C-461C-AFD6-1AEF174542A0}" srcOrd="0" destOrd="6" presId="urn:microsoft.com/office/officeart/2005/8/layout/vList6"/>
    <dgm:cxn modelId="{B54B0993-E206-4222-BA3F-BEC7E5B50B97}" srcId="{0698455D-C296-4D5A-83CD-D28E7D739911}" destId="{2C1FDAFB-C068-4B84-94F9-A74A1FAA95F1}" srcOrd="4" destOrd="0" parTransId="{2077F919-37F5-46D8-BBD8-FEF22F327EA6}" sibTransId="{6B66CCA1-6E62-4508-B5F2-E1910FE427A6}"/>
    <dgm:cxn modelId="{6BC98E9A-2A34-4958-8FEF-7EA43AFA245E}" type="presOf" srcId="{1D4C2807-3449-49F6-8635-A3B873BF906B}" destId="{D377DB52-3B6C-461C-AFD6-1AEF174542A0}" srcOrd="0" destOrd="0" presId="urn:microsoft.com/office/officeart/2005/8/layout/vList6"/>
    <dgm:cxn modelId="{B5913155-5FBD-4AD8-AE40-B22AB65DD894}" type="presOf" srcId="{FAA612A6-E2EF-499D-B8C8-DBC30B763D56}" destId="{7802190D-B521-4A20-A724-77FA591AA683}" srcOrd="0" destOrd="3" presId="urn:microsoft.com/office/officeart/2005/8/layout/vList6"/>
    <dgm:cxn modelId="{4F59867E-4F91-42A1-882A-EA35F2A1259B}" srcId="{0698455D-C296-4D5A-83CD-D28E7D739911}" destId="{2B50C968-694F-4610-A9E1-4651AF9955C3}" srcOrd="5" destOrd="0" parTransId="{7502B4D9-0515-43E1-8309-1B91233FCB38}" sibTransId="{A75BE642-A73A-4019-B2D3-E8C320AFF5E3}"/>
    <dgm:cxn modelId="{4512C943-C7F7-4F6D-96A9-653B316108CD}" type="presOf" srcId="{2C1FDAFB-C068-4B84-94F9-A74A1FAA95F1}" destId="{7802190D-B521-4A20-A724-77FA591AA683}" srcOrd="0" destOrd="4" presId="urn:microsoft.com/office/officeart/2005/8/layout/vList6"/>
    <dgm:cxn modelId="{1B7429EC-F92D-452B-924B-8DE7C79E1C20}" srcId="{2662FE1F-69D3-424D-BCFB-C6765AEFD94A}" destId="{EBBE231C-B48E-41EC-BE8D-BFA2C64A9CBE}" srcOrd="0" destOrd="0" parTransId="{6DE8AEBD-ECC1-4331-9A8A-7A5324778B0A}" sibTransId="{65BFC916-6A6A-4267-987B-575034714271}"/>
    <dgm:cxn modelId="{BDC24B7D-A15E-4068-B654-CD75D5585589}" srcId="{0698455D-C296-4D5A-83CD-D28E7D739911}" destId="{6872FBA5-6EA2-4469-AED8-208B0CBD0D41}" srcOrd="1" destOrd="0" parTransId="{F1D506CA-2732-44D6-9563-61E12D07833E}" sibTransId="{5F16862F-EC87-4F7C-89FA-D5F09875450D}"/>
    <dgm:cxn modelId="{A8482236-8150-4D26-AEDB-12996B9226E6}" type="presOf" srcId="{DEABA637-BA76-48E9-828D-B8F00D1D44AD}" destId="{D377DB52-3B6C-461C-AFD6-1AEF174542A0}" srcOrd="0" destOrd="4" presId="urn:microsoft.com/office/officeart/2005/8/layout/vList6"/>
    <dgm:cxn modelId="{44A4FF01-BED5-40B3-BEBC-65A5396A9631}" srcId="{EBBE231C-B48E-41EC-BE8D-BFA2C64A9CBE}" destId="{593088EE-8E0B-49A9-B6FB-DCE573EC83F5}" srcOrd="3" destOrd="0" parTransId="{97C8181B-5C39-4826-A439-27BC3653059E}" sibTransId="{C688897F-6C3D-4F14-931B-809156F839BC}"/>
    <dgm:cxn modelId="{26A99F76-7463-4725-B408-45695F8D6A8A}" type="presOf" srcId="{593088EE-8E0B-49A9-B6FB-DCE573EC83F5}" destId="{D377DB52-3B6C-461C-AFD6-1AEF174542A0}" srcOrd="0" destOrd="3" presId="urn:microsoft.com/office/officeart/2005/8/layout/vList6"/>
    <dgm:cxn modelId="{5922A135-60F5-4D64-B76D-9A5F2020DEBA}" type="presOf" srcId="{EBBE231C-B48E-41EC-BE8D-BFA2C64A9CBE}" destId="{7F590849-F085-41DA-9B0A-BD1823952E36}" srcOrd="0" destOrd="0" presId="urn:microsoft.com/office/officeart/2005/8/layout/vList6"/>
    <dgm:cxn modelId="{14570766-955F-411B-8AC5-5FDE074CD7BA}" srcId="{EBBE231C-B48E-41EC-BE8D-BFA2C64A9CBE}" destId="{1D4C2807-3449-49F6-8635-A3B873BF906B}" srcOrd="0" destOrd="0" parTransId="{495F0A5B-4EF4-436F-8815-6FA9040C405A}" sibTransId="{D5BF6D28-08D4-4766-AC27-979958812887}"/>
    <dgm:cxn modelId="{1EAE95EE-5776-45AE-9692-E377EF3D2F1F}" srcId="{EBBE231C-B48E-41EC-BE8D-BFA2C64A9CBE}" destId="{4BD1ABF4-2302-4052-BA8D-53AA61827DE0}" srcOrd="6" destOrd="0" parTransId="{97A60CDA-58ED-4B94-9FA2-8EE2338BC7EF}" sibTransId="{03A7F035-2D88-4F2F-A019-BEB93EE75E3B}"/>
    <dgm:cxn modelId="{7D3303FE-44C5-48C5-8D76-45D8BF34F83B}" type="presOf" srcId="{15A46757-79A3-4055-A853-E11DC9A4D248}" destId="{D377DB52-3B6C-461C-AFD6-1AEF174542A0}" srcOrd="0" destOrd="5" presId="urn:microsoft.com/office/officeart/2005/8/layout/vList6"/>
    <dgm:cxn modelId="{16BCAA00-1EB0-4E49-A888-B9AD20CBDF6F}" srcId="{0698455D-C296-4D5A-83CD-D28E7D739911}" destId="{F8E035EE-4BAB-43CB-849D-43A59CCDFF05}" srcOrd="6" destOrd="0" parTransId="{71F42293-F306-4366-A295-6186DABA9E65}" sibTransId="{FA80C7C8-33FD-4333-AB94-BA76C8B3E08D}"/>
    <dgm:cxn modelId="{DC291C65-FD21-462F-BB49-1F41B56727AF}" srcId="{EBBE231C-B48E-41EC-BE8D-BFA2C64A9CBE}" destId="{59DA3767-97FA-4253-9D00-A7D6499B2105}" srcOrd="2" destOrd="0" parTransId="{42DFE55F-CAD7-476D-B447-A362ECF6B3BD}" sibTransId="{78DC1F39-2934-4D86-ACF0-E94A06FF66CE}"/>
    <dgm:cxn modelId="{B77C73AC-D64C-4DE5-A724-4F19D0500F78}" srcId="{EBBE231C-B48E-41EC-BE8D-BFA2C64A9CBE}" destId="{DEABA637-BA76-48E9-828D-B8F00D1D44AD}" srcOrd="4" destOrd="0" parTransId="{6D94C917-97A4-4A71-A82C-21CA02C3E809}" sibTransId="{1841F68B-F3C9-464C-AF61-FE84B818BE75}"/>
    <dgm:cxn modelId="{B86E96AD-74AC-4579-937B-723A17DAD085}" type="presParOf" srcId="{477C427E-7923-42B4-A298-0C70934B4D58}" destId="{EA134DF8-C5DC-4731-BAC5-2BB4A670AC48}" srcOrd="0" destOrd="0" presId="urn:microsoft.com/office/officeart/2005/8/layout/vList6"/>
    <dgm:cxn modelId="{23A72CBA-10ED-473F-8064-E4E88549DEBB}" type="presParOf" srcId="{EA134DF8-C5DC-4731-BAC5-2BB4A670AC48}" destId="{7F590849-F085-41DA-9B0A-BD1823952E36}" srcOrd="0" destOrd="0" presId="urn:microsoft.com/office/officeart/2005/8/layout/vList6"/>
    <dgm:cxn modelId="{7036570D-053F-4408-8057-93D767390C6B}" type="presParOf" srcId="{EA134DF8-C5DC-4731-BAC5-2BB4A670AC48}" destId="{D377DB52-3B6C-461C-AFD6-1AEF174542A0}" srcOrd="1" destOrd="0" presId="urn:microsoft.com/office/officeart/2005/8/layout/vList6"/>
    <dgm:cxn modelId="{A0F0CED2-D165-49E3-9433-FA85F767E752}" type="presParOf" srcId="{477C427E-7923-42B4-A298-0C70934B4D58}" destId="{AD0415A4-A6D0-497A-8666-B6D4918F9F61}" srcOrd="1" destOrd="0" presId="urn:microsoft.com/office/officeart/2005/8/layout/vList6"/>
    <dgm:cxn modelId="{E7E1B975-2099-4BE8-A1ED-2B457CEAC55F}" type="presParOf" srcId="{477C427E-7923-42B4-A298-0C70934B4D58}" destId="{BE6BE2E2-C766-4C01-805E-D924B6B6A077}" srcOrd="2" destOrd="0" presId="urn:microsoft.com/office/officeart/2005/8/layout/vList6"/>
    <dgm:cxn modelId="{B10C244B-E4D8-4CCC-9F2D-0A6728174274}" type="presParOf" srcId="{BE6BE2E2-C766-4C01-805E-D924B6B6A077}" destId="{E91B3996-4BF5-4412-9024-BD97E3E5078C}" srcOrd="0" destOrd="0" presId="urn:microsoft.com/office/officeart/2005/8/layout/vList6"/>
    <dgm:cxn modelId="{E1D40A53-0EAF-44D5-B0E0-B4A0C616FE68}" type="presParOf" srcId="{BE6BE2E2-C766-4C01-805E-D924B6B6A077}" destId="{7802190D-B521-4A20-A724-77FA591AA6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77DB52-3B6C-461C-AFD6-1AEF174542A0}">
      <dsp:nvSpPr>
        <dsp:cNvPr id="0" name=""/>
        <dsp:cNvSpPr/>
      </dsp:nvSpPr>
      <dsp:spPr>
        <a:xfrm>
          <a:off x="3596640" y="716"/>
          <a:ext cx="5394960" cy="2793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Graduate Fellows from a variety of STEM disciplines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Combined Summer Institute for teachers and Graduate Fellows (intensive relationship building) and academic year partnership (extended contact time)</a:t>
          </a:r>
          <a:endParaRPr lang="en-US" sz="1400" b="0" i="0" u="none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Graduate Fellows partner with teachers to develop inquiry-rich curricula and lesson plans</a:t>
          </a:r>
          <a:endParaRPr lang="en-US" sz="1400" b="0" i="0" u="none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Graduate Fellow Peer Learning Communities facilitated by a science educator/specialist</a:t>
          </a:r>
          <a:endParaRPr lang="en-US" sz="1400" kern="1200" dirty="0"/>
        </a:p>
      </dsp:txBody>
      <dsp:txXfrm>
        <a:off x="3596640" y="716"/>
        <a:ext cx="5394960" cy="2793317"/>
      </dsp:txXfrm>
    </dsp:sp>
    <dsp:sp modelId="{7F590849-F085-41DA-9B0A-BD1823952E36}">
      <dsp:nvSpPr>
        <dsp:cNvPr id="0" name=""/>
        <dsp:cNvSpPr/>
      </dsp:nvSpPr>
      <dsp:spPr>
        <a:xfrm>
          <a:off x="0" y="716"/>
          <a:ext cx="3596640" cy="27933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PROBE (GK-12)</a:t>
          </a:r>
          <a:endParaRPr lang="en-US" sz="3200" kern="1200" dirty="0"/>
        </a:p>
      </dsp:txBody>
      <dsp:txXfrm>
        <a:off x="0" y="716"/>
        <a:ext cx="3596640" cy="2793317"/>
      </dsp:txXfrm>
    </dsp:sp>
    <dsp:sp modelId="{7802190D-B521-4A20-A724-77FA591AA683}">
      <dsp:nvSpPr>
        <dsp:cNvPr id="0" name=""/>
        <dsp:cNvSpPr/>
      </dsp:nvSpPr>
      <dsp:spPr>
        <a:xfrm>
          <a:off x="3596640" y="3073365"/>
          <a:ext cx="5394960" cy="2793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Graduate Fellows selected from specific Earth System Science disciplines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Summer Institute lengthened and content specific</a:t>
          </a:r>
          <a:endParaRPr lang="en-US" sz="1400" b="0" i="0" u="none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Inquiry tied to modeled activities related to content during Summer Institute</a:t>
          </a:r>
          <a:endParaRPr lang="en-US" sz="1400" b="0" i="0" u="none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baseline="0" dirty="0" smtClean="0"/>
            <a:t>Frequency of meetings increased, with additional focus on basic educational theory and classroom techniques</a:t>
          </a:r>
          <a:endParaRPr lang="en-US" sz="1400" kern="1200" dirty="0"/>
        </a:p>
      </dsp:txBody>
      <dsp:txXfrm>
        <a:off x="3596640" y="3073365"/>
        <a:ext cx="5394960" cy="2793317"/>
      </dsp:txXfrm>
    </dsp:sp>
    <dsp:sp modelId="{E91B3996-4BF5-4412-9024-BD97E3E5078C}">
      <dsp:nvSpPr>
        <dsp:cNvPr id="0" name=""/>
        <dsp:cNvSpPr/>
      </dsp:nvSpPr>
      <dsp:spPr>
        <a:xfrm>
          <a:off x="0" y="3074082"/>
          <a:ext cx="3596640" cy="27933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TESSE</a:t>
          </a:r>
          <a:endParaRPr lang="en-US" sz="3200" kern="1200" dirty="0"/>
        </a:p>
      </dsp:txBody>
      <dsp:txXfrm>
        <a:off x="0" y="3074082"/>
        <a:ext cx="3596640" cy="2793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1C37C-1753-403D-B24D-FFEB9FEFFEB2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97622-6330-4D57-8DFE-0DB4962D6E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621E4F-CDF5-4241-A03C-853303F80C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7622-6330-4D57-8DFE-0DB4962D6EA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896975-B971-4D23-8FBA-79899BBA5F8F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D71BF7-239E-43E3-BABC-6BB4E99525D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SC001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334000"/>
            <a:ext cx="66294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Ruth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Varner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Research Associate Professor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Institute for the Study of Earth, Oceans and Space and </a:t>
            </a:r>
            <a:r>
              <a:rPr lang="en-US" dirty="0" smtClean="0">
                <a:solidFill>
                  <a:schemeClr val="bg1"/>
                </a:solidFill>
              </a:rPr>
              <a:t>Department of Earth </a:t>
            </a:r>
            <a:r>
              <a:rPr lang="en-US" dirty="0" smtClean="0">
                <a:solidFill>
                  <a:schemeClr val="bg1"/>
                </a:solidFill>
              </a:rPr>
              <a:t>Sciences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6858000" cy="990600"/>
          </a:xfrm>
        </p:spPr>
        <p:txBody>
          <a:bodyPr/>
          <a:lstStyle/>
          <a:p>
            <a:pPr algn="ctr"/>
            <a:r>
              <a:rPr lang="en-US" dirty="0" smtClean="0"/>
              <a:t>Graduate Students in S2I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 for Excellence in Geosciences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Funded by UNH (May 2011) to: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“bring </a:t>
            </a:r>
            <a:r>
              <a:rPr lang="en-US" b="1" i="1" dirty="0" smtClean="0"/>
              <a:t>active geosciences researchers/faculty, education researchers/faculty, and outreach practitioners together to continuously evaluate, develop and administer geosciences </a:t>
            </a:r>
            <a:r>
              <a:rPr lang="en-US" b="1" i="1" dirty="0" smtClean="0"/>
              <a:t>education” 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b="1" i="1" dirty="0" smtClean="0"/>
              <a:t>	</a:t>
            </a:r>
          </a:p>
          <a:p>
            <a:pPr>
              <a:buNone/>
            </a:pPr>
            <a:r>
              <a:rPr lang="en-US" b="1" i="1" dirty="0" smtClean="0"/>
              <a:t>Values: Inquiry, authentic experiences and integration of science and education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S2I and CEGE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NSF funded programs as a model for graduate student professional development: TESSE and PROBE (GK-12)</a:t>
            </a:r>
          </a:p>
          <a:p>
            <a:endParaRPr lang="en-US" dirty="0" smtClean="0"/>
          </a:p>
          <a:p>
            <a:r>
              <a:rPr lang="en-US" dirty="0" smtClean="0"/>
              <a:t>Building graduate students’ ability to communicate with the public via partnerships with high school teachers and their students</a:t>
            </a:r>
            <a:endParaRPr lang="en-US" dirty="0"/>
          </a:p>
        </p:txBody>
      </p:sp>
      <p:pic>
        <p:nvPicPr>
          <p:cNvPr id="4" name="Picture 4" descr="IMG_3648"/>
          <p:cNvPicPr>
            <a:picLocks noChangeAspect="1" noChangeArrowheads="1"/>
          </p:cNvPicPr>
          <p:nvPr/>
        </p:nvPicPr>
        <p:blipFill>
          <a:blip r:embed="rId3" cstate="print"/>
          <a:srcRect l="11188" r="12359"/>
          <a:stretch>
            <a:fillRect/>
          </a:stretch>
        </p:blipFill>
        <p:spPr bwMode="auto">
          <a:xfrm>
            <a:off x="6629400" y="3886200"/>
            <a:ext cx="2514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SST2Teachers"/>
          <p:cNvPicPr>
            <a:picLocks noChangeAspect="1" noChangeArrowheads="1"/>
          </p:cNvPicPr>
          <p:nvPr/>
        </p:nvPicPr>
        <p:blipFill>
          <a:blip r:embed="rId4" cstate="print"/>
          <a:srcRect r="27273"/>
          <a:stretch>
            <a:fillRect/>
          </a:stretch>
        </p:blipFill>
        <p:spPr bwMode="auto">
          <a:xfrm>
            <a:off x="1" y="3886200"/>
            <a:ext cx="2489240" cy="2286000"/>
          </a:xfrm>
          <a:prstGeom prst="rect">
            <a:avLst/>
          </a:prstGeom>
          <a:noFill/>
          <a:ln w="47625">
            <a:noFill/>
            <a:miter lim="800000"/>
            <a:headEnd/>
            <a:tailEnd/>
          </a:ln>
        </p:spPr>
      </p:pic>
      <p:pic>
        <p:nvPicPr>
          <p:cNvPr id="7" name="Picture 6" descr="fen_04.jpg"/>
          <p:cNvPicPr>
            <a:picLocks noChangeAspect="1"/>
          </p:cNvPicPr>
          <p:nvPr/>
        </p:nvPicPr>
        <p:blipFill>
          <a:blip r:embed="rId5" cstate="print"/>
          <a:srcRect l="9241" r="5276"/>
          <a:stretch>
            <a:fillRect/>
          </a:stretch>
        </p:blipFill>
        <p:spPr>
          <a:xfrm>
            <a:off x="2133600" y="3886200"/>
            <a:ext cx="2916621" cy="2286000"/>
          </a:xfrm>
          <a:prstGeom prst="rect">
            <a:avLst/>
          </a:prstGeom>
        </p:spPr>
      </p:pic>
      <p:pic>
        <p:nvPicPr>
          <p:cNvPr id="5" name="Picture 87" descr="IMG_216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8771" y="3886200"/>
            <a:ext cx="1953029" cy="2286000"/>
          </a:xfrm>
          <a:prstGeom prst="rect">
            <a:avLst/>
          </a:prstGeom>
          <a:noFill/>
          <a:ln w="476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5334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S2I Graduate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Graduate Fellows </a:t>
            </a:r>
            <a:r>
              <a:rPr lang="en-US" dirty="0" smtClean="0"/>
              <a:t>are </a:t>
            </a:r>
            <a:r>
              <a:rPr lang="en-US" dirty="0" smtClean="0"/>
              <a:t>linked to a specific </a:t>
            </a:r>
            <a:r>
              <a:rPr lang="en-US" dirty="0" smtClean="0"/>
              <a:t>interdisciplinary research </a:t>
            </a:r>
            <a:r>
              <a:rPr lang="en-US" dirty="0" smtClean="0"/>
              <a:t>program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Summer Institute will include </a:t>
            </a:r>
            <a:r>
              <a:rPr lang="en-US" dirty="0" smtClean="0"/>
              <a:t>teachers exposure to labs/research of the Graduate </a:t>
            </a:r>
            <a:r>
              <a:rPr lang="en-US" dirty="0" smtClean="0"/>
              <a:t>Fellows</a:t>
            </a:r>
            <a:r>
              <a:rPr lang="en-US" dirty="0" smtClean="0"/>
              <a:t>’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Classroom inquiry/content tied to Graduate Fellows’ research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Graduate Fellows will participate in a program exploring the basic educational </a:t>
            </a:r>
            <a:r>
              <a:rPr lang="en-US" dirty="0" smtClean="0"/>
              <a:t>theory, classroom techniques and building communication skills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S2I Education thoughts: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Graduate students – recruitment of students with interdisciplinary interests</a:t>
            </a:r>
          </a:p>
          <a:p>
            <a:r>
              <a:rPr lang="en-US" dirty="0" smtClean="0"/>
              <a:t>Summer Institute (2 weeks)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ecruit high school teachers (physics, math, </a:t>
            </a:r>
            <a:r>
              <a:rPr lang="en-US" dirty="0" smtClean="0"/>
              <a:t>E</a:t>
            </a:r>
            <a:r>
              <a:rPr lang="en-US" dirty="0" smtClean="0"/>
              <a:t>arth science)</a:t>
            </a:r>
          </a:p>
          <a:p>
            <a:pPr lvl="1"/>
            <a:r>
              <a:rPr lang="en-US" dirty="0" smtClean="0"/>
              <a:t>Focus content on Sun-Earth system concepts</a:t>
            </a:r>
          </a:p>
          <a:p>
            <a:pPr lvl="1"/>
            <a:r>
              <a:rPr lang="en-US" dirty="0" smtClean="0"/>
              <a:t>Time for teachers to get into the lab/research</a:t>
            </a:r>
          </a:p>
          <a:p>
            <a:pPr lvl="1"/>
            <a:r>
              <a:rPr lang="en-US" dirty="0" smtClean="0"/>
              <a:t>Note that teachers are not prepared to teach current concepts and controversies</a:t>
            </a:r>
          </a:p>
          <a:p>
            <a:pPr lvl="1"/>
            <a:r>
              <a:rPr lang="en-US" dirty="0" smtClean="0"/>
              <a:t>What to do when scientists don’t agree? </a:t>
            </a:r>
          </a:p>
          <a:p>
            <a:r>
              <a:rPr lang="en-US" dirty="0" smtClean="0"/>
              <a:t>Remember that these teachers are scientists – engaging them to bring this information to their classrooms</a:t>
            </a:r>
          </a:p>
          <a:p>
            <a:r>
              <a:rPr lang="en-US" dirty="0" smtClean="0"/>
              <a:t>What are core skills and knowledge that we as a scientific community think are important for our students to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1546</TotalTime>
  <Words>358</Words>
  <Application>Microsoft Office PowerPoint</Application>
  <PresentationFormat>On-screen Show (4:3)</PresentationFormat>
  <Paragraphs>45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Origin</vt:lpstr>
      <vt:lpstr>Graduate Students in S2I</vt:lpstr>
      <vt:lpstr>Center for Excellence in Geosciences Education</vt:lpstr>
      <vt:lpstr>S2I and CEGE</vt:lpstr>
      <vt:lpstr>Slide 4</vt:lpstr>
      <vt:lpstr>S2I Graduate Professional Development</vt:lpstr>
      <vt:lpstr>S2I Education thoughts: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</dc:creator>
  <cp:lastModifiedBy>Ruth</cp:lastModifiedBy>
  <cp:revision>23</cp:revision>
  <dcterms:created xsi:type="dcterms:W3CDTF">2011-11-02T13:35:53Z</dcterms:created>
  <dcterms:modified xsi:type="dcterms:W3CDTF">2011-11-03T15:22:03Z</dcterms:modified>
</cp:coreProperties>
</file>