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23" d="100"/>
          <a:sy n="123" d="100"/>
        </p:scale>
        <p:origin x="-5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E390BEC-8B4E-4471-97FE-BAF4580B1430}" type="datetimeFigureOut">
              <a:rPr lang="en-US" smtClean="0"/>
              <a:pPr/>
              <a:t>4/1/2009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F4C17E2-59BB-43A4-967C-B8CA6B8C121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200400"/>
            <a:ext cx="7620000" cy="609600"/>
          </a:xfrm>
        </p:spPr>
        <p:txBody>
          <a:bodyPr/>
          <a:lstStyle/>
          <a:p>
            <a:r>
              <a:rPr lang="de-DE" b="1" dirty="0" smtClean="0"/>
              <a:t>R. K. Ulrich</a:t>
            </a:r>
            <a:r>
              <a:rPr lang="de-DE" b="1" baseline="30000" dirty="0" smtClean="0"/>
              <a:t>1</a:t>
            </a:r>
            <a:r>
              <a:rPr lang="de-DE" b="1" dirty="0" smtClean="0"/>
              <a:t> </a:t>
            </a:r>
            <a:r>
              <a:rPr lang="de-DE" b="1" i="1" dirty="0" smtClean="0"/>
              <a:t>· </a:t>
            </a:r>
            <a:r>
              <a:rPr lang="de-DE" b="1" dirty="0" smtClean="0"/>
              <a:t>L. Bertello</a:t>
            </a:r>
            <a:r>
              <a:rPr lang="de-DE" b="1" baseline="30000" dirty="0" smtClean="0"/>
              <a:t>1</a:t>
            </a:r>
            <a:r>
              <a:rPr lang="de-DE" b="1" dirty="0" smtClean="0"/>
              <a:t> · J. E. Boyden</a:t>
            </a:r>
            <a:r>
              <a:rPr lang="de-DE" b="1" baseline="30000" dirty="0" smtClean="0"/>
              <a:t>1</a:t>
            </a:r>
            <a:r>
              <a:rPr lang="de-DE" b="1" dirty="0" smtClean="0"/>
              <a:t> · L. Webster</a:t>
            </a:r>
            <a:r>
              <a:rPr lang="de-DE" b="1" baseline="30000" dirty="0" smtClean="0"/>
              <a:t>1</a:t>
            </a:r>
            <a:endParaRPr lang="en-US" baseline="300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Interpretation of Solar Magnetic Field Strength Observations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85800" y="50292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aseline="30000" dirty="0"/>
              <a:t>1</a:t>
            </a:r>
            <a:r>
              <a:rPr lang="en-US" dirty="0"/>
              <a:t> Department of Physics and Astronomy, University </a:t>
            </a:r>
            <a:r>
              <a:rPr lang="en-US" dirty="0" smtClean="0"/>
              <a:t>of </a:t>
            </a:r>
            <a:r>
              <a:rPr lang="es-ES" dirty="0" smtClean="0"/>
              <a:t>California </a:t>
            </a:r>
            <a:r>
              <a:rPr lang="es-ES" dirty="0"/>
              <a:t>at Los </a:t>
            </a:r>
            <a:r>
              <a:rPr lang="es-ES" dirty="0" err="1"/>
              <a:t>Angeles</a:t>
            </a:r>
            <a:r>
              <a:rPr lang="es-ES" dirty="0"/>
              <a:t> email: ulrich@astro.ucla.edu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US" sz="4800" dirty="0" smtClean="0"/>
              <a:t>Measuring Magnetic Fields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dirty="0" smtClean="0"/>
              <a:t>What is the relationship between different spectral lines and their spectral/</a:t>
            </a:r>
            <a:r>
              <a:rPr lang="en-US" sz="2800" dirty="0" err="1" smtClean="0"/>
              <a:t>polarimetric</a:t>
            </a:r>
            <a:r>
              <a:rPr lang="en-US" sz="2800" dirty="0" smtClean="0"/>
              <a:t> properties?</a:t>
            </a:r>
          </a:p>
          <a:p>
            <a:r>
              <a:rPr lang="en-US" sz="2800" dirty="0" smtClean="0"/>
              <a:t>What magnetic field is most appropriate?</a:t>
            </a:r>
          </a:p>
          <a:p>
            <a:r>
              <a:rPr lang="en-US" sz="2800" dirty="0" smtClean="0"/>
              <a:t>How do different instrument/observatory configurations relate to each other and to the most appropriate magnetic field?</a:t>
            </a:r>
          </a:p>
          <a:p>
            <a:r>
              <a:rPr lang="en-US" sz="2800" dirty="0" smtClean="0"/>
              <a:t>Is there such a thing as a “Saturation Factor Correction”?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</p:spPr>
        <p:txBody>
          <a:bodyPr>
            <a:noAutofit/>
          </a:bodyPr>
          <a:lstStyle/>
          <a:p>
            <a:r>
              <a:rPr lang="en-US" sz="4400" dirty="0" smtClean="0"/>
              <a:t>Definitions 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Spectral line and sampling: </a:t>
            </a:r>
            <a:r>
              <a:rPr lang="en-US" dirty="0" err="1" smtClean="0">
                <a:latin typeface="Symbol" pitchFamily="18" charset="2"/>
              </a:rPr>
              <a:t>l</a:t>
            </a:r>
            <a:r>
              <a:rPr lang="en-US" dirty="0" err="1" smtClean="0"/>
              <a:t>±</a:t>
            </a:r>
            <a:r>
              <a:rPr lang="en-US" dirty="0" err="1" smtClean="0">
                <a:latin typeface="Symbol" pitchFamily="18" charset="2"/>
              </a:rPr>
              <a:t>dl</a:t>
            </a:r>
            <a:r>
              <a:rPr lang="en-US" dirty="0" smtClean="0">
                <a:latin typeface="Symbol" pitchFamily="18" charset="2"/>
              </a:rPr>
              <a:t>, </a:t>
            </a:r>
            <a:r>
              <a:rPr lang="en-US" spc="200" dirty="0" smtClean="0">
                <a:latin typeface="CMMI12" pitchFamily="18" charset="0"/>
              </a:rPr>
              <a:t>a</a:t>
            </a:r>
            <a:r>
              <a:rPr lang="en-US" dirty="0" smtClean="0"/>
              <a:t>±</a:t>
            </a:r>
            <a:r>
              <a:rPr lang="en-US" dirty="0" smtClean="0">
                <a:latin typeface="Helvetica" pitchFamily="34" charset="0"/>
              </a:rPr>
              <a:t> </a:t>
            </a:r>
            <a:r>
              <a:rPr lang="en-US" dirty="0" smtClean="0">
                <a:latin typeface="CMMI12" pitchFamily="18" charset="0"/>
              </a:rPr>
              <a:t>n</a:t>
            </a:r>
          </a:p>
          <a:p>
            <a:r>
              <a:rPr lang="en-US" dirty="0" smtClean="0"/>
              <a:t>This study uses six combinations:</a:t>
            </a:r>
          </a:p>
          <a:p>
            <a:pPr lvl="1"/>
            <a:r>
              <a:rPr lang="el-GR" dirty="0" smtClean="0"/>
              <a:t>λ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5250</a:t>
            </a:r>
            <a:r>
              <a:rPr lang="en-US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Å</a:t>
            </a:r>
            <a:r>
              <a:rPr lang="en-US" dirty="0" smtClean="0"/>
              <a:t> </a:t>
            </a:r>
            <a:r>
              <a:rPr lang="en-US" spc="200" dirty="0" smtClean="0"/>
              <a:t>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39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mÅ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l-GR" dirty="0" smtClean="0"/>
              <a:t>λ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52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en-US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Å</a:t>
            </a:r>
            <a:r>
              <a:rPr lang="en-US" dirty="0" smtClean="0"/>
              <a:t> </a:t>
            </a:r>
            <a:r>
              <a:rPr lang="en-US" spc="200" dirty="0" smtClean="0"/>
              <a:t>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mÅ</a:t>
            </a:r>
            <a:endParaRPr lang="en-US" dirty="0" smtClean="0"/>
          </a:p>
          <a:p>
            <a:pPr lvl="1"/>
            <a:r>
              <a:rPr lang="el-GR" dirty="0" smtClean="0"/>
              <a:t>λ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52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en-US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Å</a:t>
            </a:r>
            <a:r>
              <a:rPr lang="en-US" dirty="0" smtClean="0"/>
              <a:t> </a:t>
            </a:r>
            <a:r>
              <a:rPr lang="en-US" spc="200" dirty="0" smtClean="0"/>
              <a:t>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29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mÅ</a:t>
            </a:r>
            <a:endParaRPr lang="en-US" dirty="0" smtClean="0"/>
          </a:p>
          <a:p>
            <a:pPr lvl="1"/>
            <a:r>
              <a:rPr lang="el-GR" dirty="0" smtClean="0"/>
              <a:t>λ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52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en-US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Å</a:t>
            </a:r>
            <a:r>
              <a:rPr lang="en-US" dirty="0" smtClean="0"/>
              <a:t> </a:t>
            </a:r>
            <a:r>
              <a:rPr lang="en-US" spc="200" dirty="0" smtClean="0"/>
              <a:t>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84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mÅ</a:t>
            </a:r>
            <a:endParaRPr lang="en-US" dirty="0" smtClean="0"/>
          </a:p>
          <a:p>
            <a:pPr lvl="1"/>
            <a:r>
              <a:rPr lang="el-GR" dirty="0" smtClean="0"/>
              <a:t>λ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52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en-US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Å</a:t>
            </a:r>
            <a:r>
              <a:rPr lang="en-US" dirty="0" smtClean="0"/>
              <a:t> </a:t>
            </a:r>
            <a:r>
              <a:rPr lang="en-US" spc="200" dirty="0" smtClean="0"/>
              <a:t>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102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mÅ</a:t>
            </a:r>
            <a:endParaRPr lang="en-US" dirty="0" smtClean="0"/>
          </a:p>
          <a:p>
            <a:pPr lvl="1"/>
            <a:r>
              <a:rPr lang="el-GR" dirty="0" smtClean="0"/>
              <a:t>λ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52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en-US" dirty="0" smtClean="0"/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Å</a:t>
            </a:r>
            <a:r>
              <a:rPr lang="en-US" dirty="0" smtClean="0"/>
              <a:t> </a:t>
            </a:r>
            <a:r>
              <a:rPr lang="en-US" spc="200" dirty="0" smtClean="0"/>
              <a:t>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177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mÅ</a:t>
            </a:r>
            <a:endParaRPr lang="en-US" dirty="0" smtClean="0">
              <a:latin typeface="CMMI12" pitchFamily="18" charset="0"/>
            </a:endParaRPr>
          </a:p>
          <a:p>
            <a:endParaRPr lang="en-US" dirty="0" smtClean="0">
              <a:latin typeface="Helvetica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1600200"/>
            <a:ext cx="1810516" cy="310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68362"/>
          </a:xfrm>
        </p:spPr>
        <p:txBody>
          <a:bodyPr>
            <a:noAutofit/>
          </a:bodyPr>
          <a:lstStyle/>
          <a:p>
            <a:r>
              <a:rPr lang="en-US" sz="4800" dirty="0" smtClean="0"/>
              <a:t>Original Concept: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lvl="1" indent="-274320">
              <a:spcBef>
                <a:spcPts val="580"/>
              </a:spcBef>
              <a:buClr>
                <a:schemeClr val="accent1"/>
              </a:buClr>
            </a:pPr>
            <a:r>
              <a:rPr lang="en-US" sz="3600" dirty="0" smtClean="0"/>
              <a:t>The basic idea was to use the spectral line </a:t>
            </a:r>
            <a:r>
              <a:rPr lang="el-GR" sz="3600" dirty="0" smtClean="0"/>
              <a:t>λ</a:t>
            </a:r>
            <a:r>
              <a:rPr lang="el-GR" sz="3600" dirty="0" smtClean="0">
                <a:latin typeface="Times New Roman" pitchFamily="18" charset="0"/>
                <a:cs typeface="Times New Roman" pitchFamily="18" charset="0"/>
              </a:rPr>
              <a:t>52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en-US" sz="3600" dirty="0" smtClean="0"/>
              <a:t>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Å</a:t>
            </a:r>
            <a:r>
              <a:rPr lang="en-US" sz="3600" dirty="0" smtClean="0"/>
              <a:t> </a:t>
            </a:r>
            <a:r>
              <a:rPr lang="en-US" sz="3600" spc="200" dirty="0" smtClean="0"/>
              <a:t>±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84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mÅ</a:t>
            </a:r>
            <a:r>
              <a:rPr lang="en-US" sz="3600" dirty="0" smtClean="0"/>
              <a:t> as the definitive reference.  Because the line wings are straight over a large stretch of the profile, and because the sampling separation was far enough away from the line core, this would provide the desired reference.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Scatter Diagram 1</a:t>
            </a:r>
            <a:endParaRPr lang="en-US" dirty="0"/>
          </a:p>
        </p:txBody>
      </p:sp>
      <p:pic>
        <p:nvPicPr>
          <p:cNvPr id="4" name="Content Placeholder 3" descr="p0108a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52600" y="762000"/>
            <a:ext cx="5657088" cy="5420563"/>
          </a:xfrm>
        </p:spPr>
      </p:pic>
      <p:sp>
        <p:nvSpPr>
          <p:cNvPr id="5" name="TextBox 4"/>
          <p:cNvSpPr txBox="1"/>
          <p:nvPr/>
        </p:nvSpPr>
        <p:spPr>
          <a:xfrm>
            <a:off x="2514600" y="6324600"/>
            <a:ext cx="449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This was to be the definitive relationship.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Scatter Diagram 2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28800" y="63246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Surprise!  The “definitive” line gives a bunch of different answers.</a:t>
            </a:r>
            <a:endParaRPr lang="en-US" dirty="0"/>
          </a:p>
        </p:txBody>
      </p:sp>
      <p:pic>
        <p:nvPicPr>
          <p:cNvPr id="6" name="Picture 5" descr="p0708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8800" y="817626"/>
            <a:ext cx="5535263" cy="5506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Scatter Diagram 3</a:t>
            </a:r>
            <a:endParaRPr lang="en-US" dirty="0"/>
          </a:p>
        </p:txBody>
      </p:sp>
      <p:pic>
        <p:nvPicPr>
          <p:cNvPr id="7" name="Picture 6" descr="p0908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838200"/>
            <a:ext cx="5662803" cy="5442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there a “Saturation Factor”?</a:t>
            </a:r>
            <a:endParaRPr lang="en-US" dirty="0"/>
          </a:p>
        </p:txBody>
      </p:sp>
      <p:pic>
        <p:nvPicPr>
          <p:cNvPr id="4" name="Content Placeholder 3" descr="beta523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057400" y="1600200"/>
            <a:ext cx="5089208" cy="2464118"/>
          </a:xfrm>
        </p:spPr>
      </p:pic>
      <p:pic>
        <p:nvPicPr>
          <p:cNvPr id="5" name="Picture 4" descr="Magnetic_Scale-Bof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4191000"/>
            <a:ext cx="3524250" cy="590550"/>
          </a:xfrm>
          <a:prstGeom prst="rect">
            <a:avLst/>
          </a:prstGeom>
        </p:spPr>
      </p:pic>
      <p:pic>
        <p:nvPicPr>
          <p:cNvPr id="6" name="Picture 5" descr="Magnetic_Scale-bet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400" y="4800600"/>
            <a:ext cx="2676525" cy="66675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90800" y="5638800"/>
            <a:ext cx="3886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Answer:  Not really.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15962"/>
          </a:xfrm>
        </p:spPr>
        <p:txBody>
          <a:bodyPr>
            <a:noAutofit/>
          </a:bodyPr>
          <a:lstStyle/>
          <a:p>
            <a:r>
              <a:rPr lang="en-US" sz="4400" dirty="0" smtClean="0"/>
              <a:t>Now What?</a:t>
            </a:r>
            <a:endParaRPr lang="en-US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143000"/>
            <a:ext cx="7772400" cy="4572000"/>
          </a:xfrm>
        </p:spPr>
        <p:txBody>
          <a:bodyPr/>
          <a:lstStyle/>
          <a:p>
            <a:r>
              <a:rPr lang="en-US" dirty="0" smtClean="0"/>
              <a:t>Measure line profiles and study the Zeeman Splitting as a function of position on the line.</a:t>
            </a:r>
            <a:endParaRPr lang="en-US" dirty="0"/>
          </a:p>
        </p:txBody>
      </p:sp>
      <p:pic>
        <p:nvPicPr>
          <p:cNvPr id="4" name="Picture 3" descr="compare_profs_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2133600"/>
            <a:ext cx="5391150" cy="4267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33400" y="3657600"/>
            <a:ext cx="4572000" cy="2895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Two ways to measure field – Stokes V and Bisector displacement</a:t>
            </a:r>
            <a:endParaRPr lang="en-US" dirty="0"/>
          </a:p>
        </p:txBody>
      </p:sp>
      <p:pic>
        <p:nvPicPr>
          <p:cNvPr id="5" name="Content Placeholder 4" descr="bbisect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14400" y="1371600"/>
            <a:ext cx="3749675" cy="2271232"/>
          </a:xfrm>
        </p:spPr>
      </p:pic>
      <p:pic>
        <p:nvPicPr>
          <p:cNvPr id="6" name="Content Placeholder 5" descr="CompareV-dI_dlam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5029200" y="1447800"/>
            <a:ext cx="3482512" cy="2620176"/>
          </a:xfrm>
        </p:spPr>
      </p:pic>
      <p:pic>
        <p:nvPicPr>
          <p:cNvPr id="7" name="Picture 6" descr="StokesV_by_dIdlam_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3709108"/>
            <a:ext cx="4419600" cy="28117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86400" y="4419600"/>
            <a:ext cx="3124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Stokes V magnetic field requires knowledge of the line slope which may be different in a magnetized region.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Flux-tube Line Profile Differs from the Quiet Sun Line Profile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US" dirty="0" smtClean="0"/>
              <a:t>We can estimate the profile in the flux tube by integrating the Stokes V profile.  The result does not have equal implied continuum level on the blue and red sides.  The line wings are much reduced in the integrated Stokes V profile.</a:t>
            </a:r>
            <a:endParaRPr lang="en-US" dirty="0"/>
          </a:p>
        </p:txBody>
      </p:sp>
      <p:pic>
        <p:nvPicPr>
          <p:cNvPr id="8" name="Content Placeholder 7" descr="I_vs_Vic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971800" y="1616075"/>
            <a:ext cx="5715000" cy="446405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are the different measurements related?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04800" y="1600200"/>
            <a:ext cx="2590800" cy="4495800"/>
          </a:xfrm>
        </p:spPr>
        <p:txBody>
          <a:bodyPr>
            <a:normAutofit/>
          </a:bodyPr>
          <a:lstStyle/>
          <a:p>
            <a:r>
              <a:rPr lang="en-US" dirty="0" smtClean="0"/>
              <a:t>Selected line scan results are compared for different center to limb angles </a:t>
            </a:r>
            <a:r>
              <a:rPr lang="en-US" dirty="0" smtClean="0">
                <a:latin typeface="Symbol" pitchFamily="18" charset="2"/>
              </a:rPr>
              <a:t>r</a:t>
            </a:r>
            <a:r>
              <a:rPr lang="en-US" dirty="0" smtClean="0"/>
              <a:t>.  The solid lines give the symmetric  Stokes V magnetic fields, the dashed lines give the bisector magnetic fields and the symbols show a set of relative field strengths based on an arbitrary scale but the relative field strengths from the scatter diagram slopes.</a:t>
            </a:r>
            <a:endParaRPr lang="en-US" dirty="0"/>
          </a:p>
        </p:txBody>
      </p:sp>
      <p:pic>
        <p:nvPicPr>
          <p:cNvPr id="5" name="Content Placeholder 4" descr="BBi_Bstv_sum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67372" y="1600200"/>
            <a:ext cx="4523855" cy="44958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Multiple Line Scans were Used with Different </a:t>
            </a:r>
            <a:r>
              <a:rPr lang="en-US" dirty="0" smtClean="0">
                <a:latin typeface="Symbol" pitchFamily="18" charset="2"/>
              </a:rPr>
              <a:t>r</a:t>
            </a:r>
            <a:r>
              <a:rPr lang="en-US" dirty="0" smtClean="0"/>
              <a:t> and Field Strength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US" dirty="0" smtClean="0"/>
              <a:t>Each of the Stokes V plots has been adjusted to be as if the field were always of the same sign.  Many cases the field was so weak that the point would normally be called </a:t>
            </a:r>
            <a:r>
              <a:rPr lang="en-US" dirty="0" err="1" smtClean="0"/>
              <a:t>unmagnetized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5" name="Content Placeholder 4" descr="stokesV_all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372616" y="1600200"/>
            <a:ext cx="4913367" cy="44958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Dependence of the profile factor </a:t>
            </a:r>
            <a:r>
              <a:rPr lang="en-US" i="1" dirty="0" smtClean="0"/>
              <a:t>y</a:t>
            </a:r>
            <a:r>
              <a:rPr lang="en-US" dirty="0" smtClean="0"/>
              <a:t> on field strength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en-US" dirty="0" smtClean="0"/>
              <a:t>The parameter y is the ratio of the bisector  field strength at ±29 </a:t>
            </a:r>
            <a:r>
              <a:rPr lang="en-US" dirty="0" err="1" smtClean="0"/>
              <a:t>mÅ</a:t>
            </a:r>
            <a:r>
              <a:rPr lang="en-US" dirty="0" smtClean="0"/>
              <a:t> versus the Stokes V field strength at ±84 </a:t>
            </a:r>
            <a:r>
              <a:rPr lang="en-US" dirty="0" err="1" smtClean="0"/>
              <a:t>mÅ</a:t>
            </a:r>
            <a:r>
              <a:rPr lang="en-US" dirty="0" smtClean="0"/>
              <a:t>.  The bisector field strength at the ±29 </a:t>
            </a:r>
            <a:r>
              <a:rPr lang="en-US" dirty="0" err="1" smtClean="0"/>
              <a:t>mÅ</a:t>
            </a:r>
            <a:r>
              <a:rPr lang="en-US" dirty="0" smtClean="0"/>
              <a:t> point is recommended because it is closest to the core without being unduly influenced by noise.</a:t>
            </a:r>
            <a:endParaRPr lang="en-US" dirty="0"/>
          </a:p>
        </p:txBody>
      </p:sp>
      <p:pic>
        <p:nvPicPr>
          <p:cNvPr id="5" name="Content Placeholder 4" descr="ratio_vs_absB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2971800" y="1879510"/>
            <a:ext cx="5715000" cy="393718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 smtClean="0"/>
              <a:t>The Final Result</a:t>
            </a:r>
            <a:endParaRPr lang="en-US" sz="5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600200"/>
            <a:ext cx="2362200" cy="44958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Taking the scatter diagrams as giving the Stokes V magnetic  field and using the result that y=0.75, the final scale factor by which the 5250 magnetic fields need to be multiplied is shown to the right.</a:t>
            </a:r>
            <a:endParaRPr lang="en-US" sz="2400" dirty="0"/>
          </a:p>
        </p:txBody>
      </p:sp>
      <p:pic>
        <p:nvPicPr>
          <p:cNvPr id="5" name="Content Placeholder 4" descr="final_sf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19915" y="1600200"/>
            <a:ext cx="4218770" cy="44958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2162"/>
          </a:xfrm>
        </p:spPr>
        <p:txBody>
          <a:bodyPr>
            <a:normAutofit/>
          </a:bodyPr>
          <a:lstStyle/>
          <a:p>
            <a:r>
              <a:rPr lang="en-US" dirty="0" smtClean="0"/>
              <a:t>How do we work with HMI?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914400" y="1143000"/>
            <a:ext cx="7772400" cy="5257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line at </a:t>
            </a:r>
            <a:r>
              <a:rPr lang="en-US" dirty="0" smtClean="0">
                <a:latin typeface="Symbol" pitchFamily="18" charset="2"/>
              </a:rPr>
              <a:t>l</a:t>
            </a:r>
            <a:r>
              <a:rPr lang="en-US" dirty="0" smtClean="0"/>
              <a:t>6173Å is not accessible to the setup for the synoptic observations.  We cannot make simultaneous observations with this line and </a:t>
            </a:r>
            <a:r>
              <a:rPr lang="en-US" dirty="0" smtClean="0">
                <a:latin typeface="Symbol" pitchFamily="18" charset="2"/>
              </a:rPr>
              <a:t>l</a:t>
            </a:r>
            <a:r>
              <a:rPr lang="en-US" dirty="0" smtClean="0"/>
              <a:t>5250Å or </a:t>
            </a:r>
            <a:r>
              <a:rPr lang="en-US" dirty="0" smtClean="0">
                <a:latin typeface="Symbol" pitchFamily="18" charset="2"/>
              </a:rPr>
              <a:t>l</a:t>
            </a:r>
            <a:r>
              <a:rPr lang="en-US" dirty="0" smtClean="0"/>
              <a:t>5233Å.</a:t>
            </a:r>
          </a:p>
          <a:p>
            <a:r>
              <a:rPr lang="en-US" dirty="0" smtClean="0">
                <a:latin typeface="Symbol" pitchFamily="18" charset="2"/>
              </a:rPr>
              <a:t>l</a:t>
            </a:r>
            <a:r>
              <a:rPr lang="en-US" dirty="0" smtClean="0"/>
              <a:t>6173.3Å is in </a:t>
            </a:r>
            <a:r>
              <a:rPr lang="en-US" dirty="0" err="1" smtClean="0"/>
              <a:t>multiplet</a:t>
            </a:r>
            <a:r>
              <a:rPr lang="en-US" dirty="0" smtClean="0"/>
              <a:t> 62 of </a:t>
            </a:r>
            <a:r>
              <a:rPr lang="en-US" dirty="0" err="1" smtClean="0"/>
              <a:t>FeI</a:t>
            </a:r>
            <a:r>
              <a:rPr lang="en-US" dirty="0" smtClean="0"/>
              <a:t>.  The line at </a:t>
            </a:r>
            <a:r>
              <a:rPr lang="en-US" dirty="0" smtClean="0">
                <a:latin typeface="Symbol" pitchFamily="18" charset="2"/>
              </a:rPr>
              <a:t>l</a:t>
            </a:r>
            <a:r>
              <a:rPr lang="en-US" dirty="0" smtClean="0"/>
              <a:t>6151.6Å is also in this </a:t>
            </a:r>
            <a:r>
              <a:rPr lang="en-US" dirty="0" err="1" smtClean="0"/>
              <a:t>multiplet</a:t>
            </a:r>
            <a:r>
              <a:rPr lang="en-US" dirty="0" smtClean="0"/>
              <a:t> with a smaller </a:t>
            </a:r>
            <a:r>
              <a:rPr lang="en-US" dirty="0" err="1" smtClean="0"/>
              <a:t>g</a:t>
            </a:r>
            <a:r>
              <a:rPr lang="en-US" baseline="-25000" dirty="0" err="1" smtClean="0"/>
              <a:t>e</a:t>
            </a:r>
            <a:r>
              <a:rPr lang="en-US" baseline="-25000" dirty="0" smtClean="0"/>
              <a:t> </a:t>
            </a:r>
            <a:r>
              <a:rPr lang="en-US" dirty="0" smtClean="0"/>
              <a:t>value.</a:t>
            </a:r>
          </a:p>
          <a:p>
            <a:r>
              <a:rPr lang="en-US" dirty="0" smtClean="0"/>
              <a:t>The line ratio method can be used along with a line modeling calculation to estimate the magnetic field strength.</a:t>
            </a:r>
          </a:p>
          <a:p>
            <a:r>
              <a:rPr lang="en-US" dirty="0" smtClean="0"/>
              <a:t>We require new blocking filters.</a:t>
            </a:r>
          </a:p>
          <a:p>
            <a:r>
              <a:rPr lang="en-US" dirty="0" smtClean="0"/>
              <a:t>If regular observations were to be made of these lines, we will require a new filter holder system.</a:t>
            </a:r>
          </a:p>
          <a:p>
            <a:r>
              <a:rPr lang="en-US" dirty="0" smtClean="0"/>
              <a:t>The sun needs to remember how to make sunspots for this study to be necessary.</a:t>
            </a:r>
          </a:p>
          <a:p>
            <a:r>
              <a:rPr lang="en-US" dirty="0" smtClean="0"/>
              <a:t>We may not </a:t>
            </a:r>
            <a:r>
              <a:rPr lang="en-US" smtClean="0"/>
              <a:t>be able to </a:t>
            </a:r>
            <a:r>
              <a:rPr lang="en-US" dirty="0" smtClean="0"/>
              <a:t>do this work without a return to our normal </a:t>
            </a:r>
            <a:r>
              <a:rPr lang="en-US" smtClean="0"/>
              <a:t>staffing level.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1517</TotalTime>
  <Words>708</Words>
  <Application>Microsoft Office PowerPoint</Application>
  <PresentationFormat>On-screen Show (4:3)</PresentationFormat>
  <Paragraphs>48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Equity</vt:lpstr>
      <vt:lpstr>Interpretation of Solar Magnetic Field Strength Observations</vt:lpstr>
      <vt:lpstr>Measuring Magnetic Fields</vt:lpstr>
      <vt:lpstr>Definitions </vt:lpstr>
      <vt:lpstr>Original Concept:</vt:lpstr>
      <vt:lpstr>Scatter Diagram 1</vt:lpstr>
      <vt:lpstr>Scatter Diagram 2</vt:lpstr>
      <vt:lpstr>Scatter Diagram 3</vt:lpstr>
      <vt:lpstr>Is there a “Saturation Factor”?</vt:lpstr>
      <vt:lpstr>Now What?</vt:lpstr>
      <vt:lpstr>Two ways to measure field – Stokes V and Bisector displacement</vt:lpstr>
      <vt:lpstr>Flux-tube Line Profile Differs from the Quiet Sun Line Profile</vt:lpstr>
      <vt:lpstr>How are the different measurements related?</vt:lpstr>
      <vt:lpstr>Multiple Line Scans were Used with Different r and Field Strength</vt:lpstr>
      <vt:lpstr>Dependence of the profile factor y on field strength</vt:lpstr>
      <vt:lpstr>The Final Result</vt:lpstr>
      <vt:lpstr>How do we work with HMI?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Interpretation of Solar Magnetic Field Strength Observations</dc:title>
  <dc:creator> Roger Ulrich</dc:creator>
  <cp:lastModifiedBy> Roger Ulrich</cp:lastModifiedBy>
  <cp:revision>4</cp:revision>
  <dcterms:created xsi:type="dcterms:W3CDTF">2009-03-31T02:42:01Z</dcterms:created>
  <dcterms:modified xsi:type="dcterms:W3CDTF">2009-04-01T22:16:15Z</dcterms:modified>
</cp:coreProperties>
</file>