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6" r:id="rId2"/>
    <p:sldId id="256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5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4/1/2009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pPr algn="ctr" eaLnBrk="1" latinLnBrk="0" hangingPunct="1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152400"/>
            <a:ext cx="4343400" cy="1162050"/>
          </a:xfrm>
        </p:spPr>
        <p:txBody>
          <a:bodyPr/>
          <a:lstStyle/>
          <a:p>
            <a:r>
              <a:rPr lang="en-US" dirty="0" smtClean="0"/>
              <a:t>A piece of humble pie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This map shows the state of the southern California desert about 10,000 years ago.</a:t>
            </a:r>
          </a:p>
          <a:p>
            <a:r>
              <a:rPr lang="en-US" dirty="0" smtClean="0"/>
              <a:t>The presence of these lakes is confirmed by oral histories, packrat nests, water-line marks on mountain-sides, fish traps, lakeside campsites and other evidence.</a:t>
            </a:r>
          </a:p>
          <a:p>
            <a:r>
              <a:rPr lang="en-US" dirty="0" smtClean="0"/>
              <a:t>Is this much climate change really due to variations in the Earth’s orbit?</a:t>
            </a:r>
          </a:p>
          <a:p>
            <a:r>
              <a:rPr lang="en-US" dirty="0" smtClean="0"/>
              <a:t>Do we really think we understand climate change?</a:t>
            </a:r>
            <a:endParaRPr lang="en-US" dirty="0"/>
          </a:p>
        </p:txBody>
      </p:sp>
      <p:pic>
        <p:nvPicPr>
          <p:cNvPr id="7" name="Content Placeholder 6" descr="Old_Desert_lake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953000" y="762000"/>
            <a:ext cx="3988384" cy="5791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MODELING TSI</a:t>
            </a:r>
            <a:br>
              <a:rPr lang="en-US" dirty="0" smtClean="0"/>
            </a:br>
            <a:r>
              <a:rPr lang="en-US" dirty="0" smtClean="0"/>
              <a:t>VARIATIONS USING </a:t>
            </a:r>
            <a:r>
              <a:rPr lang="en-US" dirty="0" err="1" smtClean="0"/>
              <a:t>Autoclass</a:t>
            </a:r>
            <a:r>
              <a:rPr lang="en-US" dirty="0" smtClean="0"/>
              <a:t> SOFTWARE ON MWO data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anchor="t">
            <a:normAutofit fontScale="77500" lnSpcReduction="20000"/>
          </a:bodyPr>
          <a:lstStyle/>
          <a:p>
            <a:r>
              <a:rPr lang="de-DE" b="1" dirty="0" smtClean="0"/>
              <a:t>R.K. Ulrich</a:t>
            </a:r>
            <a:r>
              <a:rPr lang="de-DE" b="1" baseline="30000" dirty="0" smtClean="0"/>
              <a:t>1</a:t>
            </a:r>
            <a:r>
              <a:rPr lang="de-DE" b="1" dirty="0" smtClean="0"/>
              <a:t> </a:t>
            </a:r>
            <a:r>
              <a:rPr lang="de-DE" b="1" i="1" dirty="0" smtClean="0"/>
              <a:t>· </a:t>
            </a:r>
            <a:r>
              <a:rPr lang="de-DE" b="1" dirty="0" smtClean="0"/>
              <a:t>D. Parker</a:t>
            </a:r>
            <a:r>
              <a:rPr lang="de-DE" b="1" baseline="30000" dirty="0" smtClean="0"/>
              <a:t>1</a:t>
            </a:r>
            <a:r>
              <a:rPr lang="de-DE" b="1" dirty="0" smtClean="0"/>
              <a:t> · L. Bertello</a:t>
            </a:r>
            <a:r>
              <a:rPr lang="de-DE" b="1" baseline="30000" dirty="0" smtClean="0"/>
              <a:t>1</a:t>
            </a:r>
            <a:r>
              <a:rPr lang="de-DE" b="1" dirty="0" smtClean="0"/>
              <a:t> · J. Boyden</a:t>
            </a:r>
            <a:r>
              <a:rPr lang="de-DE" b="1" baseline="30000" dirty="0" smtClean="0"/>
              <a:t>1</a:t>
            </a:r>
          </a:p>
          <a:p>
            <a:endParaRPr lang="de-DE" b="1" baseline="30000" dirty="0" smtClean="0"/>
          </a:p>
          <a:p>
            <a:endParaRPr lang="de-DE" b="1" baseline="30000" dirty="0" smtClean="0"/>
          </a:p>
          <a:p>
            <a:endParaRPr lang="de-DE" b="1" baseline="30000" dirty="0" smtClean="0"/>
          </a:p>
          <a:p>
            <a:r>
              <a:rPr lang="en-US" dirty="0" smtClean="0"/>
              <a:t>1 Department of Physics and Astronomy, University of</a:t>
            </a:r>
          </a:p>
          <a:p>
            <a:r>
              <a:rPr lang="es-ES" dirty="0" smtClean="0"/>
              <a:t>California, Los </a:t>
            </a:r>
            <a:r>
              <a:rPr lang="es-ES" dirty="0" err="1" smtClean="0"/>
              <a:t>Angeles</a:t>
            </a:r>
            <a:r>
              <a:rPr lang="es-ES" dirty="0" smtClean="0"/>
              <a:t> 90095 email: darylgparker@gmail.com</a:t>
            </a:r>
          </a:p>
          <a:p>
            <a:r>
              <a:rPr lang="en-US" dirty="0" smtClean="0"/>
              <a:t>email: ulrich@astro.ucla.edu email: bertello@astro.ucla.edu</a:t>
            </a:r>
          </a:p>
          <a:p>
            <a:r>
              <a:rPr lang="en-US" dirty="0" smtClean="0"/>
              <a:t>email: boyden@astro.ucla.edu</a:t>
            </a:r>
            <a:endParaRPr lang="de-DE" b="1" baseline="30000" dirty="0" smtClean="0"/>
          </a:p>
          <a:p>
            <a:endParaRPr lang="en-U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7772400" cy="914400"/>
          </a:xfrm>
        </p:spPr>
        <p:txBody>
          <a:bodyPr/>
          <a:lstStyle/>
          <a:p>
            <a:r>
              <a:rPr lang="en-US" dirty="0" smtClean="0"/>
              <a:t>How </a:t>
            </a:r>
            <a:r>
              <a:rPr lang="en-US" dirty="0" err="1" smtClean="0"/>
              <a:t>AutoClass</a:t>
            </a:r>
            <a:r>
              <a:rPr lang="en-US" dirty="0" smtClean="0"/>
              <a:t> 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772400" cy="4724400"/>
          </a:xfrm>
        </p:spPr>
        <p:txBody>
          <a:bodyPr/>
          <a:lstStyle/>
          <a:p>
            <a:r>
              <a:rPr lang="en-US" dirty="0" err="1" smtClean="0"/>
              <a:t>AutoClass</a:t>
            </a:r>
            <a:r>
              <a:rPr lang="en-US" dirty="0" smtClean="0"/>
              <a:t> works on a set of observations.</a:t>
            </a:r>
          </a:p>
          <a:p>
            <a:r>
              <a:rPr lang="en-US" dirty="0" smtClean="0"/>
              <a:t>Each observation has attributes which are values of observed parameters.</a:t>
            </a:r>
          </a:p>
          <a:p>
            <a:r>
              <a:rPr lang="en-US" dirty="0" smtClean="0"/>
              <a:t>Each observation is referred to as an instance.</a:t>
            </a:r>
          </a:p>
          <a:p>
            <a:r>
              <a:rPr lang="en-US" dirty="0" smtClean="0"/>
              <a:t>In our case the instance is a single pixel.</a:t>
            </a:r>
          </a:p>
          <a:p>
            <a:r>
              <a:rPr lang="en-US" dirty="0" smtClean="0"/>
              <a:t>The attributes are the absolute value of the magnetic field and a line intensity ratio </a:t>
            </a:r>
            <a:r>
              <a:rPr lang="en-US" i="1" dirty="0" smtClean="0"/>
              <a:t>Ir.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line intensity ratio is:  </a:t>
            </a:r>
            <a:endParaRPr lang="en-US" dirty="0"/>
          </a:p>
        </p:txBody>
      </p:sp>
      <p:pic>
        <p:nvPicPr>
          <p:cNvPr id="4" name="Picture 3" descr="Ir_de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5029198"/>
            <a:ext cx="3730760" cy="1066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Images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</a:t>
            </a:r>
            <a:r>
              <a:rPr lang="en-US" dirty="0" smtClean="0"/>
              <a:t>ntensity ratio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Absolute magnetic field</a:t>
            </a:r>
            <a:endParaRPr lang="en-US" dirty="0"/>
          </a:p>
        </p:txBody>
      </p:sp>
      <p:pic>
        <p:nvPicPr>
          <p:cNvPr id="6" name="Content Placeholder 5" descr="Ir020516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57200" y="2695824"/>
            <a:ext cx="4040188" cy="3485652"/>
          </a:xfrm>
        </p:spPr>
      </p:pic>
      <p:pic>
        <p:nvPicPr>
          <p:cNvPr id="7" name="Content Placeholder 6" descr="Mag020516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5025" y="2650942"/>
            <a:ext cx="4041775" cy="3575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914400"/>
          </a:xfrm>
        </p:spPr>
        <p:txBody>
          <a:bodyPr/>
          <a:lstStyle/>
          <a:p>
            <a:r>
              <a:rPr lang="en-US" dirty="0" smtClean="0"/>
              <a:t>How </a:t>
            </a:r>
            <a:r>
              <a:rPr lang="en-US" dirty="0" err="1" smtClean="0"/>
              <a:t>AutoClass</a:t>
            </a:r>
            <a:r>
              <a:rPr lang="en-US" dirty="0" smtClean="0"/>
              <a:t> Works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3000"/>
            <a:ext cx="7772400" cy="5562600"/>
          </a:xfrm>
        </p:spPr>
        <p:txBody>
          <a:bodyPr/>
          <a:lstStyle/>
          <a:p>
            <a:r>
              <a:rPr lang="en-US" dirty="0" err="1" smtClean="0"/>
              <a:t>AutoClass</a:t>
            </a:r>
            <a:r>
              <a:rPr lang="en-US" dirty="0" smtClean="0"/>
              <a:t> takes all observed instances and uses posterior Bayesian statistics to determine a set of classes to which all observations can be assigned.</a:t>
            </a:r>
          </a:p>
          <a:p>
            <a:r>
              <a:rPr lang="en-US" dirty="0" smtClean="0"/>
              <a:t>The output of an </a:t>
            </a:r>
            <a:r>
              <a:rPr lang="en-US" dirty="0" err="1" smtClean="0"/>
              <a:t>AutoClass</a:t>
            </a:r>
            <a:r>
              <a:rPr lang="en-US" dirty="0" smtClean="0"/>
              <a:t> search is a number of classes.</a:t>
            </a:r>
          </a:p>
          <a:p>
            <a:r>
              <a:rPr lang="en-US" dirty="0" smtClean="0"/>
              <a:t>Each class is described by probability distribution functions for the values of the attributes.</a:t>
            </a:r>
          </a:p>
          <a:p>
            <a:r>
              <a:rPr lang="en-US" dirty="0" smtClean="0"/>
              <a:t>For our application we get central values and </a:t>
            </a:r>
            <a:r>
              <a:rPr lang="en-US" dirty="0" err="1" smtClean="0"/>
              <a:t>gaussian</a:t>
            </a:r>
            <a:r>
              <a:rPr lang="en-US" dirty="0" smtClean="0"/>
              <a:t> widths for </a:t>
            </a:r>
            <a:r>
              <a:rPr lang="en-US" i="1" dirty="0" err="1" smtClean="0"/>
              <a:t>Ir</a:t>
            </a:r>
            <a:r>
              <a:rPr lang="en-US" dirty="0" smtClean="0"/>
              <a:t> and </a:t>
            </a:r>
            <a:r>
              <a:rPr lang="en-US" i="1" dirty="0" smtClean="0"/>
              <a:t>|B|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PDF’s for an 18-class classification.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dirty="0" err="1" smtClean="0"/>
              <a:t>AutoClass</a:t>
            </a:r>
            <a:r>
              <a:rPr lang="en-US" dirty="0" smtClean="0"/>
              <a:t> finds that 18 classes describe a set of observations consisting of  12 image pairs.</a:t>
            </a:r>
          </a:p>
          <a:p>
            <a:r>
              <a:rPr lang="en-US" dirty="0" smtClean="0"/>
              <a:t>Each image pair consists of an absolute field </a:t>
            </a:r>
            <a:r>
              <a:rPr lang="en-US" dirty="0" err="1" smtClean="0"/>
              <a:t>magnetogram</a:t>
            </a:r>
            <a:r>
              <a:rPr lang="en-US" dirty="0" smtClean="0"/>
              <a:t> and in intensity </a:t>
            </a:r>
            <a:r>
              <a:rPr lang="en-US" dirty="0" err="1" smtClean="0"/>
              <a:t>ratiogram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image pairs were selected as one per year for the period 1996 to 2008.</a:t>
            </a:r>
            <a:endParaRPr lang="en-US" dirty="0"/>
          </a:p>
        </p:txBody>
      </p:sp>
      <p:pic>
        <p:nvPicPr>
          <p:cNvPr id="7" name="Content Placeholder 6" descr="irvslogb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606460" y="1435100"/>
            <a:ext cx="513148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316736"/>
          </a:xfrm>
        </p:spPr>
        <p:txBody>
          <a:bodyPr/>
          <a:lstStyle/>
          <a:p>
            <a:r>
              <a:rPr lang="en-US" dirty="0" smtClean="0"/>
              <a:t>Application of </a:t>
            </a:r>
            <a:r>
              <a:rPr lang="en-US" dirty="0" err="1" smtClean="0"/>
              <a:t>AutoClass</a:t>
            </a:r>
            <a:r>
              <a:rPr lang="en-US" dirty="0" smtClean="0"/>
              <a:t> to MWO Data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</a:t>
            </a:r>
            <a:r>
              <a:rPr lang="en-US" i="1" dirty="0" smtClean="0"/>
              <a:t>J </a:t>
            </a:r>
            <a:r>
              <a:rPr lang="en-US" dirty="0" smtClean="0"/>
              <a:t>classes denoted by index </a:t>
            </a:r>
            <a:r>
              <a:rPr lang="en-US" i="1" dirty="0" smtClean="0"/>
              <a:t>j</a:t>
            </a:r>
            <a:r>
              <a:rPr lang="en-US" dirty="0" smtClean="0"/>
              <a:t>.</a:t>
            </a:r>
          </a:p>
          <a:p>
            <a:r>
              <a:rPr lang="en-US" dirty="0" smtClean="0"/>
              <a:t>Each pixel </a:t>
            </a:r>
            <a:r>
              <a:rPr lang="en-US" i="1" dirty="0" err="1" smtClean="0"/>
              <a:t>i</a:t>
            </a:r>
            <a:r>
              <a:rPr lang="en-US" dirty="0" smtClean="0"/>
              <a:t> is assigned a probability that it belongs to class </a:t>
            </a:r>
            <a:r>
              <a:rPr lang="en-US" i="1" dirty="0" smtClean="0"/>
              <a:t>j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 remember which image the pixels come from and denote that image by index </a:t>
            </a:r>
            <a:r>
              <a:rPr lang="en-US" i="1" dirty="0" smtClean="0"/>
              <a:t>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sum over all pixels on image </a:t>
            </a:r>
            <a:r>
              <a:rPr lang="en-US" i="1" dirty="0" smtClean="0"/>
              <a:t>n</a:t>
            </a:r>
            <a:r>
              <a:rPr lang="en-US" dirty="0" smtClean="0"/>
              <a:t> of the probabilities each belongs to class </a:t>
            </a:r>
            <a:r>
              <a:rPr lang="en-US" i="1" dirty="0" smtClean="0"/>
              <a:t>j</a:t>
            </a:r>
            <a:r>
              <a:rPr lang="en-US" dirty="0" smtClean="0"/>
              <a:t> gives us an index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jn</a:t>
            </a:r>
            <a:r>
              <a:rPr lang="en-US" dirty="0" smtClean="0"/>
              <a:t> which is effectively the fractional area of solar image </a:t>
            </a:r>
            <a:r>
              <a:rPr lang="en-US" i="1" dirty="0" smtClean="0"/>
              <a:t>n</a:t>
            </a:r>
            <a:r>
              <a:rPr lang="en-US" dirty="0" smtClean="0"/>
              <a:t> covered by class </a:t>
            </a:r>
            <a:r>
              <a:rPr lang="en-US" i="1" dirty="0" smtClean="0"/>
              <a:t>j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the </a:t>
            </a:r>
            <a:r>
              <a:rPr lang="en-US" dirty="0" err="1" smtClean="0"/>
              <a:t>Indicies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indicies</a:t>
            </a:r>
            <a:r>
              <a:rPr lang="en-US" dirty="0" smtClean="0"/>
              <a:t> obey: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The TSI is reproduced by:</a:t>
            </a:r>
          </a:p>
          <a:p>
            <a:pPr>
              <a:spcBef>
                <a:spcPts val="2400"/>
              </a:spcBef>
            </a:pPr>
            <a:r>
              <a:rPr lang="en-US" dirty="0" smtClean="0"/>
              <a:t>The </a:t>
            </a:r>
            <a:r>
              <a:rPr lang="en-US" dirty="0" err="1" smtClean="0">
                <a:latin typeface="CMMI12" pitchFamily="18" charset="0"/>
              </a:rPr>
              <a:t>s</a:t>
            </a:r>
            <a:r>
              <a:rPr lang="en-US" i="1" baseline="-25000" dirty="0" err="1" smtClean="0"/>
              <a:t>j</a:t>
            </a:r>
            <a:r>
              <a:rPr lang="en-US" dirty="0" smtClean="0"/>
              <a:t> represent the TSI the sun would have if entirely covered by class </a:t>
            </a:r>
            <a:r>
              <a:rPr lang="en-US" i="1" dirty="0" smtClean="0"/>
              <a:t>j</a:t>
            </a:r>
            <a:r>
              <a:rPr lang="en-US" dirty="0" smtClean="0"/>
              <a:t>.</a:t>
            </a:r>
          </a:p>
          <a:p>
            <a:pPr>
              <a:spcBef>
                <a:spcPts val="2400"/>
              </a:spcBef>
            </a:pPr>
            <a:r>
              <a:rPr lang="en-US" dirty="0" smtClean="0"/>
              <a:t>A deviation in </a:t>
            </a:r>
            <a:r>
              <a:rPr lang="en-US" dirty="0" err="1" smtClean="0">
                <a:latin typeface="CMMI12" pitchFamily="18" charset="0"/>
              </a:rPr>
              <a:t>s</a:t>
            </a:r>
            <a:r>
              <a:rPr lang="en-US" i="1" baseline="-25000" dirty="0" err="1" smtClean="0"/>
              <a:t>j</a:t>
            </a:r>
            <a:r>
              <a:rPr lang="en-US" dirty="0" smtClean="0"/>
              <a:t> is usefully defined as:</a:t>
            </a:r>
            <a:endParaRPr lang="en-US" dirty="0"/>
          </a:p>
        </p:txBody>
      </p:sp>
      <p:pic>
        <p:nvPicPr>
          <p:cNvPr id="6" name="Picture 5" descr="TSI_coef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2209800"/>
            <a:ext cx="3529013" cy="1510665"/>
          </a:xfrm>
          <a:prstGeom prst="rect">
            <a:avLst/>
          </a:prstGeom>
        </p:spPr>
      </p:pic>
      <p:pic>
        <p:nvPicPr>
          <p:cNvPr id="7" name="Picture 6" descr="Sum_of_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747" y="1600200"/>
            <a:ext cx="4915853" cy="1108234"/>
          </a:xfrm>
          <a:prstGeom prst="rect">
            <a:avLst/>
          </a:prstGeom>
        </p:spPr>
      </p:pic>
      <p:pic>
        <p:nvPicPr>
          <p:cNvPr id="8" name="Picture 7" descr="delta_coef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5486400"/>
            <a:ext cx="2400300" cy="747713"/>
          </a:xfrm>
          <a:prstGeom prst="rect">
            <a:avLst/>
          </a:prstGeom>
        </p:spPr>
      </p:pic>
      <p:pic>
        <p:nvPicPr>
          <p:cNvPr id="9" name="Picture 8" descr="deltaTSI_eq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600" y="5349498"/>
            <a:ext cx="4457700" cy="109061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489702" y="5618837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with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the classes</a:t>
            </a:r>
            <a:endParaRPr lang="en-US" dirty="0"/>
          </a:p>
        </p:txBody>
      </p:sp>
      <p:pic>
        <p:nvPicPr>
          <p:cNvPr id="8" name="Content Placeholder 7" descr="Summary_Group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676400"/>
            <a:ext cx="7280910" cy="4000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the TSI, part 1</a:t>
            </a:r>
            <a:endParaRPr lang="en-US" dirty="0"/>
          </a:p>
        </p:txBody>
      </p:sp>
      <p:pic>
        <p:nvPicPr>
          <p:cNvPr id="6" name="Content Placeholder 5" descr="tsi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828800"/>
            <a:ext cx="7772400" cy="34364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the TSI part 2</a:t>
            </a:r>
            <a:endParaRPr lang="en-US" dirty="0"/>
          </a:p>
        </p:txBody>
      </p:sp>
      <p:pic>
        <p:nvPicPr>
          <p:cNvPr id="4" name="Content Placeholder 3" descr="tsi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785408"/>
            <a:ext cx="7772400" cy="45698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the TSI part 3</a:t>
            </a:r>
            <a:endParaRPr lang="en-US" dirty="0"/>
          </a:p>
        </p:txBody>
      </p:sp>
      <p:pic>
        <p:nvPicPr>
          <p:cNvPr id="4" name="Content Placeholder 3" descr="tsi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905000"/>
            <a:ext cx="7772400" cy="36722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772400" cy="630936"/>
          </a:xfrm>
        </p:spPr>
        <p:txBody>
          <a:bodyPr/>
          <a:lstStyle/>
          <a:p>
            <a:r>
              <a:rPr lang="en-US" dirty="0" smtClean="0"/>
              <a:t>Simulation of a TSI image</a:t>
            </a:r>
            <a:endParaRPr lang="en-US" dirty="0"/>
          </a:p>
        </p:txBody>
      </p:sp>
      <p:pic>
        <p:nvPicPr>
          <p:cNvPr id="4" name="Content Placeholder 3" descr="TSI0205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183005"/>
            <a:ext cx="6575108" cy="567499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914400"/>
          </a:xfrm>
        </p:spPr>
        <p:txBody>
          <a:bodyPr/>
          <a:lstStyle/>
          <a:p>
            <a:r>
              <a:rPr lang="en-US" dirty="0" smtClean="0"/>
              <a:t>Comparison between an SBI image and a TSI simulation</a:t>
            </a:r>
            <a:endParaRPr lang="en-US" dirty="0"/>
          </a:p>
        </p:txBody>
      </p:sp>
      <p:pic>
        <p:nvPicPr>
          <p:cNvPr id="7" name="Content Placeholder 6" descr="030901-SBI_TSI_ima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2050548"/>
            <a:ext cx="7772400" cy="403960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Quiet Groups Q0 and Q1</a:t>
            </a:r>
            <a:endParaRPr lang="en-US" dirty="0"/>
          </a:p>
        </p:txBody>
      </p:sp>
      <p:pic>
        <p:nvPicPr>
          <p:cNvPr id="7" name="Content Placeholder 6" descr="020516Q1-C1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65138" y="2013744"/>
            <a:ext cx="4038600" cy="4038600"/>
          </a:xfrm>
        </p:spPr>
      </p:pic>
      <p:pic>
        <p:nvPicPr>
          <p:cNvPr id="8" name="Content Placeholder 7" descr="020516_Q1-C1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56138" y="1985403"/>
            <a:ext cx="4038600" cy="40952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12064"/>
            <a:ext cx="8763000" cy="914400"/>
          </a:xfrm>
        </p:spPr>
        <p:txBody>
          <a:bodyPr/>
          <a:lstStyle/>
          <a:p>
            <a:r>
              <a:rPr lang="en-US" dirty="0" smtClean="0"/>
              <a:t>Groups Network, </a:t>
            </a:r>
            <a:r>
              <a:rPr lang="en-US" dirty="0" err="1" smtClean="0"/>
              <a:t>Plage</a:t>
            </a:r>
            <a:r>
              <a:rPr lang="en-US" dirty="0" smtClean="0"/>
              <a:t> 0, </a:t>
            </a:r>
            <a:r>
              <a:rPr lang="en-US" dirty="0" err="1" smtClean="0"/>
              <a:t>Plage</a:t>
            </a:r>
            <a:r>
              <a:rPr lang="en-US" dirty="0" smtClean="0"/>
              <a:t> 1</a:t>
            </a:r>
            <a:endParaRPr lang="en-US" dirty="0"/>
          </a:p>
        </p:txBody>
      </p:sp>
      <p:pic>
        <p:nvPicPr>
          <p:cNvPr id="6" name="Content Placeholder 5" descr="020516_N-C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65138" y="1985403"/>
            <a:ext cx="4038600" cy="4095282"/>
          </a:xfrm>
        </p:spPr>
      </p:pic>
      <p:pic>
        <p:nvPicPr>
          <p:cNvPr id="7" name="Content Placeholder 6" descr="020516_P0_P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56138" y="1985403"/>
            <a:ext cx="4038600" cy="40952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trends of the groups</a:t>
            </a:r>
            <a:endParaRPr lang="en-US" dirty="0"/>
          </a:p>
        </p:txBody>
      </p:sp>
      <p:pic>
        <p:nvPicPr>
          <p:cNvPr id="7" name="Content Placeholder 6" descr="TSI_contri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1689" y="1784350"/>
            <a:ext cx="6577822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 of the fractional areas</a:t>
            </a:r>
            <a:endParaRPr lang="en-US" dirty="0"/>
          </a:p>
        </p:txBody>
      </p:sp>
      <p:pic>
        <p:nvPicPr>
          <p:cNvPr id="4" name="Content Placeholder 3" descr="log_area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6255" y="1784350"/>
            <a:ext cx="638868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Scatter Diagram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final cross correlation reaches 0.97.  The Virgo data has been </a:t>
            </a:r>
            <a:r>
              <a:rPr lang="en-US" dirty="0" err="1" smtClean="0"/>
              <a:t>detrended</a:t>
            </a:r>
            <a:r>
              <a:rPr lang="en-US" dirty="0" smtClean="0"/>
              <a:t> for the drift from the previous time of solar minimum to the present condition.</a:t>
            </a:r>
          </a:p>
          <a:p>
            <a:r>
              <a:rPr lang="en-US" dirty="0" smtClean="0"/>
              <a:t>The comparison has also been smoothed with a three-point wide Gaussian.</a:t>
            </a:r>
          </a:p>
          <a:p>
            <a:r>
              <a:rPr lang="en-US" dirty="0" smtClean="0"/>
              <a:t>Points at the beginning of the series are brown while those at the end </a:t>
            </a:r>
            <a:r>
              <a:rPr lang="en-US" smtClean="0"/>
              <a:t>are green.</a:t>
            </a:r>
            <a:endParaRPr lang="en-US" dirty="0"/>
          </a:p>
        </p:txBody>
      </p:sp>
      <p:pic>
        <p:nvPicPr>
          <p:cNvPr id="6" name="Content Placeholder 5" descr="scat_virgo_3dtr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675105" y="1435100"/>
            <a:ext cx="499418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1559</TotalTime>
  <Words>549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Metro</vt:lpstr>
      <vt:lpstr>A piece of humble pie</vt:lpstr>
      <vt:lpstr>MODELING TSI VARIATIONS USING Autoclass SOFTWARE ON MWO data</vt:lpstr>
      <vt:lpstr>How AutoClass Works</vt:lpstr>
      <vt:lpstr>Sample Images</vt:lpstr>
      <vt:lpstr>How AutoClass Works (cont.)</vt:lpstr>
      <vt:lpstr>The PDF’s for an 18-class classification.</vt:lpstr>
      <vt:lpstr>Application of AutoClass to MWO Data</vt:lpstr>
      <vt:lpstr>Properties of the Indicies</vt:lpstr>
      <vt:lpstr>Properties of the classes</vt:lpstr>
      <vt:lpstr>Modeling the TSI, part 1</vt:lpstr>
      <vt:lpstr>Modeling the TSI part 2</vt:lpstr>
      <vt:lpstr>Modeling the TSI part 3</vt:lpstr>
      <vt:lpstr>Simulation of a TSI image</vt:lpstr>
      <vt:lpstr>Comparison between an SBI image and a TSI simulation</vt:lpstr>
      <vt:lpstr>Quiet Groups Q0 and Q1</vt:lpstr>
      <vt:lpstr>Groups Network, Plage 0, Plage 1</vt:lpstr>
      <vt:lpstr>Time trends of the groups</vt:lpstr>
      <vt:lpstr>Log of the fractional areas</vt:lpstr>
      <vt:lpstr>Final Scatter Diagram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MODELING TSI VARIATIONS USING Autoclass SOFTWARE ON MWO data</dc:title>
  <dc:creator> Roger Ulrich</dc:creator>
  <cp:lastModifiedBy> Roger Ulrich</cp:lastModifiedBy>
  <cp:revision>5</cp:revision>
  <dcterms:created xsi:type="dcterms:W3CDTF">2009-04-01T03:43:06Z</dcterms:created>
  <dcterms:modified xsi:type="dcterms:W3CDTF">2009-04-02T06:16:48Z</dcterms:modified>
</cp:coreProperties>
</file>