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9" r:id="rId2"/>
  </p:sldMasterIdLst>
  <p:notesMasterIdLst>
    <p:notesMasterId r:id="rId36"/>
  </p:notesMasterIdLst>
  <p:handoutMasterIdLst>
    <p:handoutMasterId r:id="rId37"/>
  </p:handoutMasterIdLst>
  <p:sldIdLst>
    <p:sldId id="270" r:id="rId3"/>
    <p:sldId id="611" r:id="rId4"/>
    <p:sldId id="637" r:id="rId5"/>
    <p:sldId id="574" r:id="rId6"/>
    <p:sldId id="516" r:id="rId7"/>
    <p:sldId id="644" r:id="rId8"/>
    <p:sldId id="609" r:id="rId9"/>
    <p:sldId id="608" r:id="rId10"/>
    <p:sldId id="610" r:id="rId11"/>
    <p:sldId id="643" r:id="rId12"/>
    <p:sldId id="652" r:id="rId13"/>
    <p:sldId id="639" r:id="rId14"/>
    <p:sldId id="543" r:id="rId15"/>
    <p:sldId id="547" r:id="rId16"/>
    <p:sldId id="575" r:id="rId17"/>
    <p:sldId id="577" r:id="rId18"/>
    <p:sldId id="640" r:id="rId19"/>
    <p:sldId id="588" r:id="rId20"/>
    <p:sldId id="624" r:id="rId21"/>
    <p:sldId id="654" r:id="rId22"/>
    <p:sldId id="633" r:id="rId23"/>
    <p:sldId id="594" r:id="rId24"/>
    <p:sldId id="576" r:id="rId25"/>
    <p:sldId id="601" r:id="rId26"/>
    <p:sldId id="641" r:id="rId27"/>
    <p:sldId id="618" r:id="rId28"/>
    <p:sldId id="653" r:id="rId29"/>
    <p:sldId id="655" r:id="rId30"/>
    <p:sldId id="656" r:id="rId31"/>
    <p:sldId id="642" r:id="rId32"/>
    <p:sldId id="647" r:id="rId33"/>
    <p:sldId id="646" r:id="rId34"/>
    <p:sldId id="645" r:id="rId35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C404"/>
    <a:srgbClr val="503312"/>
    <a:srgbClr val="BA4B06"/>
    <a:srgbClr val="6F8C21"/>
    <a:srgbClr val="F7F7F7"/>
    <a:srgbClr val="78A12A"/>
    <a:srgbClr val="FF0000"/>
    <a:srgbClr val="E1B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86177" autoAdjust="0"/>
  </p:normalViewPr>
  <p:slideViewPr>
    <p:cSldViewPr snapToGrid="0">
      <p:cViewPr>
        <p:scale>
          <a:sx n="85" d="100"/>
          <a:sy n="85" d="100"/>
        </p:scale>
        <p:origin x="-1568" y="-528"/>
      </p:cViewPr>
      <p:guideLst>
        <p:guide orient="horz" pos="2160"/>
        <p:guide orient="horz" pos="2448"/>
        <p:guide orient="horz" pos="3312"/>
        <p:guide pos="2880"/>
        <p:guide pos="576"/>
        <p:guide pos="5184"/>
        <p:guide pos="289"/>
        <p:guide pos="5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aseline="0"/>
            </a:lvl1pPr>
          </a:lstStyle>
          <a:p>
            <a:pPr>
              <a:defRPr/>
            </a:pPr>
            <a:fld id="{65D811A3-6E5E-F140-8D00-F880F5EBB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aseline="0"/>
            </a:lvl1pPr>
          </a:lstStyle>
          <a:p>
            <a:pPr>
              <a:defRPr/>
            </a:pPr>
            <a:fld id="{E049CDD6-2D4D-4242-9650-0FE297653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S" TargetMode="External"/><Relationship Id="rId4" Type="http://schemas.openxmlformats.org/officeDocument/2006/relationships/hyperlink" Target="http://en.wikipedia.org/wiki/Bronchitis" TargetMode="External"/><Relationship Id="rId5" Type="http://schemas.openxmlformats.org/officeDocument/2006/relationships/hyperlink" Target="http://en.wikipedia.org/wiki/Pneumonia" TargetMode="External"/><Relationship Id="rId6" Type="http://schemas.openxmlformats.org/officeDocument/2006/relationships/hyperlink" Target="http://en.wikipedia.org/wiki/Chronic_(medicine)" TargetMode="External"/><Relationship Id="rId7" Type="http://schemas.openxmlformats.org/officeDocument/2006/relationships/hyperlink" Target="http://en.wikipedia.org/wiki/Cough" TargetMode="External"/><Relationship Id="rId8" Type="http://schemas.openxmlformats.org/officeDocument/2006/relationships/hyperlink" Target="http://en.wikipedia.org/wiki/Influenza_w/_pneumonia" TargetMode="External"/><Relationship Id="rId9" Type="http://schemas.openxmlformats.org/officeDocument/2006/relationships/hyperlink" Target="http://en.wikipedia.org/wiki/Influenza_w/_other_respiratory_manifestation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0FE975B-ADEB-704A-8579-DFB9A608DCEA}" type="slidenum">
              <a:rPr lang="en-US" sz="1200" baseline="0"/>
              <a:pPr eaLnBrk="1" hangingPunct="1"/>
              <a:t>1</a:t>
            </a:fld>
            <a:endParaRPr lang="en-US" sz="1200" baseline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8E78D93-C3A0-8E4D-B127-F191E0290F5C}" type="slidenum">
              <a:rPr lang="en-US" sz="1200" baseline="0"/>
              <a:pPr eaLnBrk="1" hangingPunct="1"/>
              <a:t>18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6E69EF4-65FC-C340-8879-0B43D524EC20}" type="slidenum">
              <a:rPr lang="en-US" sz="1200" baseline="0"/>
              <a:pPr eaLnBrk="1" hangingPunct="1"/>
              <a:t>19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6E69EF4-65FC-C340-8879-0B43D524EC20}" type="slidenum">
              <a:rPr lang="en-US" sz="1200" baseline="0"/>
              <a:pPr eaLnBrk="1" hangingPunct="1"/>
              <a:t>20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(2000,15000): </a:t>
            </a:r>
            <a:r>
              <a:rPr lang="en-US" sz="1200" b="1" u="sng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Mayport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Naval Station-32228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-15 miles from Jacksonville, Florida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-15,150 Active duty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-32,000 Family Members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-1,260 Civilians 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(3000,12500): </a:t>
            </a:r>
            <a:r>
              <a:rPr lang="en-US" sz="1200" b="1" u="sng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Twentynine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Palms-92278-Marine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-Located in 29 Palms California, 60 miles from Palm Springs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-12,500 Active duty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-24,000 family members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-21,000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contractors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-1,200 retirees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(10000,25000):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Ft. Riley- 66442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-Located in Northeast Kansas on the Kansas River between Junction City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Manhaten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Greary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and Riley Counties.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-Has a daytime population of 25,000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-Population assigned served: 42,264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	-9,252 Active duty enlisted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	- 1,117 Officers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	-12,020 family members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	- 16,249 retirees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	-3,626 Civilian employees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-Geary County Unified School District 475-5 elementary schools and 1 middle school located on campus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6E69EF4-65FC-C340-8879-0B43D524EC20}" type="slidenum">
              <a:rPr lang="en-US" sz="1200" baseline="0"/>
              <a:pPr eaLnBrk="1" hangingPunct="1"/>
              <a:t>21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EBDF4A0-44B8-5542-8DEC-73EFFF2FEE7D}" type="slidenum">
              <a:rPr lang="en-US" sz="1200" baseline="0"/>
              <a:pPr eaLnBrk="1" hangingPunct="1"/>
              <a:t>22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pC</a:t>
            </a:r>
            <a:r>
              <a:rPr lang="en-US" dirty="0" smtClean="0"/>
              <a:t>=0.8: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Ft. Stewart-31314-Army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-Located in Hinesville, Liberty County, Georgia. Near Savannah Georgia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-Soldier population of 15,875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-3,356 Civilian Employees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-20,035 Soldiers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-4,087 Civilian Employees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-32, 751 military family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-total population of 56,873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-Used to train 50,000 reserve component soldiers yearly.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DoDEA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operates 3 elementary schools on base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pC</a:t>
            </a:r>
            <a:r>
              <a:rPr lang="en-US" dirty="0" smtClean="0"/>
              <a:t> = 0.99999: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Ft. Bragg-28310- Army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-Located in Cumberland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Holk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Counties in North Carolina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-52,800 Active Duty Soldiers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-12,624 Reserve and temporary duty students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-8-757 Civilian employees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-3,516 Contractors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-62,962 Family members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-98,507 army retirees and family members </a:t>
            </a:r>
          </a:p>
          <a:p>
            <a:endParaRPr lang="en-US" dirty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A994853-DE2B-F640-9406-DFFA9D4F99AD}" type="slidenum">
              <a:rPr lang="en-US" sz="1200" baseline="0"/>
              <a:pPr eaLnBrk="1" hangingPunct="1"/>
              <a:t>23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Red points are the top 30 bases.</a:t>
            </a:r>
            <a:endParaRPr lang="en-US" dirty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6CDF562-87B5-F646-88F7-7D2973E052F1}" type="slidenum">
              <a:rPr lang="en-US" sz="1200" baseline="0"/>
              <a:pPr eaLnBrk="1" hangingPunct="1"/>
              <a:t>24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Scientific intro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Description of data - patterns seen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Estimating properties of 09 pandemic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of possible future pandemics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Future work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25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6E69EF4-65FC-C340-8879-0B43D524EC20}" type="slidenum">
              <a:rPr lang="en-US" sz="1200" baseline="0"/>
              <a:pPr eaLnBrk="1" hangingPunct="1"/>
              <a:t>26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6E69EF4-65FC-C340-8879-0B43D524EC20}" type="slidenum">
              <a:rPr lang="en-US" sz="1200" baseline="0"/>
              <a:pPr eaLnBrk="1" hangingPunct="1"/>
              <a:t>27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CC53F96-7340-9C4C-B96D-1FE645862C2A}" type="slidenum">
              <a:rPr lang="en-US" sz="1200" baseline="0"/>
              <a:pPr eaLnBrk="1" hangingPunct="1"/>
              <a:t>4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6E69EF4-65FC-C340-8879-0B43D524EC20}" type="slidenum">
              <a:rPr lang="en-US" sz="1200" baseline="0"/>
              <a:pPr eaLnBrk="1" hangingPunct="1"/>
              <a:t>28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6E69EF4-65FC-C340-8879-0B43D524EC20}" type="slidenum">
              <a:rPr lang="en-US" sz="1200" baseline="0"/>
              <a:pPr eaLnBrk="1" hangingPunct="1"/>
              <a:t>29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Scientific intro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Description of data - patterns seen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Estimating properties of 09 pandemic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of possible future pandemics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Future work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30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Scientific intro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Description of data - patterns seen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Estimating properties of 09 pandemic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of possible future pandemics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Future work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5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Scientific intro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Description of data - patterns seen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Estimating properties of 09 pandemic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of possible future pandemics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Future work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12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m" charset="0"/>
                <a:cs typeface="Ariam" charset="0"/>
              </a:rPr>
              <a:t>For reference, these are the definitions of the ICD codes:</a:t>
            </a:r>
          </a:p>
          <a:p>
            <a:endParaRPr lang="en-US">
              <a:latin typeface="Ariam" charset="0"/>
              <a:cs typeface="Ariam" charset="0"/>
            </a:endParaRPr>
          </a:p>
          <a:p>
            <a:pPr eaLnBrk="1" hangingPunct="1"/>
            <a:r>
              <a:rPr lang="en-US"/>
              <a:t>The “ILI-large” and “ILI-small” groups are based on whether the codes are used more than 75,000 times during the 4-year period studied by </a:t>
            </a:r>
            <a:r>
              <a:rPr lang="en-US" i="1"/>
              <a:t>Marsden-Haug et al. </a:t>
            </a:r>
            <a:r>
              <a:rPr lang="en-US"/>
              <a:t>(2007).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“ILI-large” is defined by any one of the following codes:</a:t>
            </a:r>
          </a:p>
          <a:p>
            <a:pPr eaLnBrk="1" hangingPunct="1"/>
            <a:endParaRPr lang="en-US"/>
          </a:p>
          <a:p>
            <a:pPr eaLnBrk="1" hangingPunct="1"/>
            <a:r>
              <a:rPr lang="fr-FR"/>
              <a:t>079.99 (7999) = Viral infection NOS</a:t>
            </a:r>
          </a:p>
          <a:p>
            <a:pPr eaLnBrk="1" hangingPunct="1"/>
            <a:r>
              <a:rPr lang="es-ES_tradnl"/>
              <a:t>461.9 (4619)   = Sinusitis, acute, NOS</a:t>
            </a:r>
            <a:endParaRPr lang="es-ES_tradnl">
              <a:hlinkClick r:id="rId3"/>
            </a:endParaRPr>
          </a:p>
          <a:p>
            <a:pPr eaLnBrk="1" hangingPunct="1"/>
            <a:r>
              <a:rPr lang="es-ES_tradnl"/>
              <a:t>465.9 (4659)   = Upper respiratory infection, acute, NOS</a:t>
            </a:r>
            <a:endParaRPr lang="es-ES_tradnl">
              <a:hlinkClick r:id="rId3"/>
            </a:endParaRPr>
          </a:p>
          <a:p>
            <a:pPr eaLnBrk="1" hangingPunct="1"/>
            <a:r>
              <a:rPr lang="ro-RO"/>
              <a:t>466.0 (4660)   = Bronchitis, acute</a:t>
            </a:r>
            <a:endParaRPr lang="ro-RO">
              <a:hlinkClick r:id="rId4"/>
            </a:endParaRPr>
          </a:p>
          <a:p>
            <a:pPr eaLnBrk="1" hangingPunct="1"/>
            <a:r>
              <a:rPr lang="ro-RO"/>
              <a:t>486 (486)        = Pneumonia, organism unspecified</a:t>
            </a:r>
            <a:endParaRPr lang="ro-RO">
              <a:hlinkClick r:id="rId5"/>
            </a:endParaRPr>
          </a:p>
          <a:p>
            <a:pPr eaLnBrk="1" hangingPunct="1"/>
            <a:r>
              <a:rPr lang="ro-RO"/>
              <a:t>490 (490)        = Bronchitis, not specified as acute or chronic</a:t>
            </a:r>
            <a:endParaRPr lang="ro-RO">
              <a:hlinkClick r:id="rId6"/>
            </a:endParaRPr>
          </a:p>
          <a:p>
            <a:pPr eaLnBrk="1" hangingPunct="1"/>
            <a:r>
              <a:rPr lang="it-IT"/>
              <a:t>780.6 (7806)   = Fever, </a:t>
            </a:r>
            <a:r>
              <a:rPr lang="it-IT">
                <a:solidFill>
                  <a:schemeClr val="tx2"/>
                </a:solidFill>
              </a:rPr>
              <a:t>nonperinatal</a:t>
            </a:r>
          </a:p>
          <a:p>
            <a:pPr eaLnBrk="1" hangingPunct="1"/>
            <a:r>
              <a:rPr lang="en-US"/>
              <a:t>786.2 (7862)   = Cough</a:t>
            </a:r>
            <a:endParaRPr lang="en-US">
              <a:hlinkClick r:id="rId7"/>
            </a:endParaRP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“ILI-small” is defined by one of the following codes: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465.8 (4658)   = Infectious upper respiratory, multiple sites, acute NEC</a:t>
            </a:r>
          </a:p>
          <a:p>
            <a:pPr eaLnBrk="1" hangingPunct="1"/>
            <a:r>
              <a:rPr lang="it-IT"/>
              <a:t>487.0 (4870)   =  Influenza w/ pneumonia </a:t>
            </a:r>
            <a:endParaRPr lang="it-IT">
              <a:hlinkClick r:id="rId8"/>
            </a:endParaRPr>
          </a:p>
          <a:p>
            <a:pPr eaLnBrk="1" hangingPunct="1"/>
            <a:r>
              <a:rPr lang="it-IT"/>
              <a:t>487.1 (4871)   = Influenza w/ other respiratory manifestations</a:t>
            </a:r>
            <a:endParaRPr lang="it-IT">
              <a:hlinkClick r:id="rId9"/>
            </a:endParaRPr>
          </a:p>
          <a:p>
            <a:pPr eaLnBrk="1" hangingPunct="1"/>
            <a:r>
              <a:rPr lang="it-IT"/>
              <a:t>487.8 (4878)   = Influenza with manifestation NEC</a:t>
            </a:r>
          </a:p>
          <a:p>
            <a:endParaRPr lang="en-US">
              <a:latin typeface="Ariam" charset="0"/>
              <a:cs typeface="Ariam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01B56D2-349E-0D45-8F24-7CC4289CFD21}" type="slidenum">
              <a:rPr lang="en-US" sz="1200" baseline="0"/>
              <a:pPr eaLnBrk="1" hangingPunct="1"/>
              <a:t>13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005F4D6-BECF-E845-A172-C07E52141A35}" type="slidenum">
              <a:rPr lang="en-US" sz="1200" baseline="0"/>
              <a:pPr eaLnBrk="1" hangingPunct="1"/>
              <a:t>14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Camp Lejune-28547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-Marine base in North Carolina in Onslow County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-Marine Training facility supported by 5 satellite facilities: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    -Marine Corps Air Station New River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    -Camp Geiger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    -Stone Bay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    -Courthouse Bay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    -Camp Johnson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    -Greater Sandy Ridge Training Area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 More than 12,000 Marines going through Marine Combat training yearly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-More than 150,000 active duty, dependent, retirees and civilians supported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-Has several schools on base that are part of the Camp Lejeune Dependent Schools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Quantico-22134-Marine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-Located near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Traingle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Virginia in Southern Prince William County, northern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Straffod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County and southeastern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Fraquier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County.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-3,460 Family members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-1,227 Students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-2,232 Civilian employees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-Major training institution for Marine and federal law enforcement agencies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-There are 4 schools located at Quantico, 3 primary schools and one middle/high school. They are part of the DDESS-DODEA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694085DE-4D7D-9B49-B40A-2539A21040FA}" type="slidenum">
              <a:rPr lang="en-US" sz="1200" baseline="0"/>
              <a:pPr eaLnBrk="1" hangingPunct="1"/>
              <a:t>15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EBDF4A0-44B8-5542-8DEC-73EFFF2FEE7D}" type="slidenum">
              <a:rPr lang="en-US" sz="1200" baseline="0"/>
              <a:pPr eaLnBrk="1" hangingPunct="1"/>
              <a:t>16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Scientific intro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Description of data - patterns seen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Estimating properties of 09 pandemic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of possible future pandemics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Future work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17</a:t>
            </a:fld>
            <a:endParaRPr lang="en-US" sz="1200" baseline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IC-0_107_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6496050"/>
            <a:ext cx="835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16319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735138" y="4729163"/>
            <a:ext cx="6496050" cy="469900"/>
          </a:xfrm>
        </p:spPr>
        <p:txBody>
          <a:bodyPr lIns="91440" tIns="45720" rIns="91440" bIns="45720"/>
          <a:lstStyle>
            <a:lvl1pPr>
              <a:defRPr sz="2400">
                <a:solidFill>
                  <a:srgbClr val="006BB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35138" y="5194300"/>
            <a:ext cx="6496050" cy="560388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84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0C446-9317-EA4B-84E6-9273D6E422D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094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63EF-BB72-744F-9EDA-10DE60F19A34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840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79538"/>
            <a:ext cx="9145588" cy="1362075"/>
          </a:xfrm>
          <a:prstGeom prst="rect">
            <a:avLst/>
          </a:prstGeom>
          <a:solidFill>
            <a:srgbClr val="006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4" descr="McLean3 - towe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1"/>
          <a:stretch>
            <a:fillRect/>
          </a:stretch>
        </p:blipFill>
        <p:spPr bwMode="auto">
          <a:xfrm>
            <a:off x="0" y="1379538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914525" y="3387725"/>
            <a:ext cx="6430963" cy="40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 b="1">
                <a:solidFill>
                  <a:srgbClr val="006BB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24050" y="3816350"/>
            <a:ext cx="6440488" cy="55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02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5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08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2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56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61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1414-3335-2946-93C9-7EDCDA8D948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6297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683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1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79366-A1DA-7641-A712-8A9AC09C22A9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1052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7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7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0692-FC85-CE49-85BD-AA4D6E4FB4A4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9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FBEF-B66C-8E48-A8E1-6252CB6DDA27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8945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BA24-05C5-6647-835F-515741B953FD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1154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89A9-8D3E-CF43-BAFA-9B9D6E7FD55C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50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0230-1D47-CB47-8876-CDA693442C3A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946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FF9FB-D911-DE4A-AC34-35A104E9670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325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738"/>
            <a:ext cx="82296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715125"/>
            <a:ext cx="914400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600" baseline="30000">
                <a:solidFill>
                  <a:schemeClr val="bg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5278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6388100"/>
            <a:ext cx="914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200" i="1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0325"/>
            <a:ext cx="20764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  <a:cs typeface="ＭＳ Ｐゴシック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2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73388" y="2740025"/>
            <a:ext cx="3195637" cy="762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4400" b="1" baseline="0" smtClean="0">
                <a:ea typeface="ＭＳ Ｐゴシック" charset="0"/>
                <a:cs typeface="ＭＳ Ｐゴシック" charset="0"/>
              </a:rPr>
              <a:t>Do Not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1163" y="4906963"/>
            <a:ext cx="32781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 b="1" baseline="0">
                <a:solidFill>
                  <a:schemeClr val="bg1"/>
                </a:solidFill>
              </a:rPr>
              <a:t>David P. Bacon</a:t>
            </a:r>
          </a:p>
          <a:p>
            <a:pPr algn="ctr" eaLnBrk="1" hangingPunct="1"/>
            <a:r>
              <a:rPr lang="en-US" b="1" i="1" baseline="0">
                <a:solidFill>
                  <a:schemeClr val="bg1"/>
                </a:solidFill>
              </a:rPr>
              <a:t>Director</a:t>
            </a:r>
          </a:p>
          <a:p>
            <a:pPr algn="ctr" eaLnBrk="1" hangingPunct="1"/>
            <a:r>
              <a:rPr lang="en-US" b="1" i="1" baseline="0">
                <a:solidFill>
                  <a:schemeClr val="bg1"/>
                </a:solidFill>
              </a:rPr>
              <a:t>Center for Atmospheric Physics</a:t>
            </a:r>
          </a:p>
          <a:p>
            <a:pPr algn="ctr" eaLnBrk="1" hangingPunct="1"/>
            <a:r>
              <a:rPr lang="en-US" b="1" i="1" baseline="0">
                <a:solidFill>
                  <a:schemeClr val="bg1"/>
                </a:solidFill>
              </a:rPr>
              <a:t>SAIC</a:t>
            </a:r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17411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1577" y="1856786"/>
            <a:ext cx="7600294" cy="2994587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Rapid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assessment of pandemic impact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using clinical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episode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data from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spatially distinct military populations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January, 2013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12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02490" y="5479247"/>
            <a:ext cx="4010025" cy="560388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6BB5"/>
                </a:solidFill>
                <a:latin typeface="Arial" charset="0"/>
                <a:ea typeface="ＭＳ Ｐゴシック" charset="0"/>
              </a:rPr>
              <a:t>David P. Bacon</a:t>
            </a:r>
          </a:p>
          <a:p>
            <a:pPr algn="ctr" eaLnBrk="1" hangingPunct="1"/>
            <a:r>
              <a:rPr lang="en-US" dirty="0">
                <a:solidFill>
                  <a:srgbClr val="006BB5"/>
                </a:solidFill>
                <a:latin typeface="Arial" charset="0"/>
                <a:ea typeface="ＭＳ Ｐゴシック" charset="0"/>
              </a:rPr>
              <a:t>Science Applications International Corporation</a:t>
            </a:r>
          </a:p>
        </p:txBody>
      </p:sp>
      <p:sp>
        <p:nvSpPr>
          <p:cNvPr id="17413" name="Rectangle 16"/>
          <p:cNvSpPr txBox="1">
            <a:spLocks noChangeArrowheads="1"/>
          </p:cNvSpPr>
          <p:nvPr/>
        </p:nvSpPr>
        <p:spPr bwMode="auto">
          <a:xfrm>
            <a:off x="865806" y="5341305"/>
            <a:ext cx="34496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400" baseline="0" dirty="0" smtClean="0">
                <a:ea typeface="ＭＳ Ｐゴシック" charset="0"/>
                <a:cs typeface="ＭＳ Ｐゴシック" charset="0"/>
              </a:rPr>
              <a:t>Steven Riley</a:t>
            </a:r>
            <a:endParaRPr lang="en-US" sz="1400" baseline="0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400" baseline="0" dirty="0" smtClean="0">
                <a:ea typeface="ＭＳ Ｐゴシック" charset="0"/>
                <a:cs typeface="ＭＳ Ｐゴシック" charset="0"/>
              </a:rPr>
              <a:t>Pete Riley</a:t>
            </a:r>
            <a:endParaRPr lang="en-US" sz="1400" baseline="0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400" baseline="0" dirty="0">
                <a:ea typeface="ＭＳ Ｐゴシック" charset="0"/>
                <a:cs typeface="ＭＳ Ｐゴシック" charset="0"/>
              </a:rPr>
              <a:t>Predictive </a:t>
            </a:r>
            <a:r>
              <a:rPr lang="en-US" sz="1400" baseline="0" dirty="0" smtClean="0">
                <a:ea typeface="ＭＳ Ｐゴシック" charset="0"/>
                <a:cs typeface="ＭＳ Ｐゴシック" charset="0"/>
              </a:rPr>
              <a:t>Science </a:t>
            </a:r>
            <a:r>
              <a:rPr lang="en-US" sz="1400" baseline="0" dirty="0">
                <a:ea typeface="ＭＳ Ｐゴシック" charset="0"/>
                <a:cs typeface="ＭＳ Ｐゴシック" charset="0"/>
              </a:rPr>
              <a:t>Inc.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26" y="0"/>
            <a:ext cx="20764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68" y="0"/>
            <a:ext cx="1498735" cy="115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60" y="0"/>
            <a:ext cx="1466996" cy="1155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284" y="0"/>
            <a:ext cx="1887721" cy="1180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004" y="0"/>
            <a:ext cx="1130482" cy="1141924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54" y="0"/>
            <a:ext cx="1545946" cy="114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0" y="1155633"/>
            <a:ext cx="914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pyramid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 bwMode="auto">
          <a:xfrm>
            <a:off x="2248046" y="2005214"/>
            <a:ext cx="4768798" cy="4111033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7025" y="5393510"/>
            <a:ext cx="1062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Infections</a:t>
            </a:r>
            <a:endParaRPr lang="en-US" baseline="0" dirty="0"/>
          </a:p>
        </p:txBody>
      </p:sp>
      <p:sp>
        <p:nvSpPr>
          <p:cNvPr id="8" name="TextBox 7"/>
          <p:cNvSpPr txBox="1"/>
          <p:nvPr/>
        </p:nvSpPr>
        <p:spPr>
          <a:xfrm>
            <a:off x="4269543" y="4402228"/>
            <a:ext cx="766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Cases</a:t>
            </a:r>
            <a:endParaRPr lang="en-US" baseline="0" dirty="0"/>
          </a:p>
        </p:txBody>
      </p:sp>
      <p:sp>
        <p:nvSpPr>
          <p:cNvPr id="9" name="TextBox 8"/>
          <p:cNvSpPr txBox="1"/>
          <p:nvPr/>
        </p:nvSpPr>
        <p:spPr>
          <a:xfrm>
            <a:off x="3943826" y="3514182"/>
            <a:ext cx="1427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Severe cases</a:t>
            </a:r>
            <a:endParaRPr lang="en-US" baseline="0" dirty="0"/>
          </a:p>
        </p:txBody>
      </p:sp>
      <p:sp>
        <p:nvSpPr>
          <p:cNvPr id="10" name="TextBox 9"/>
          <p:cNvSpPr txBox="1"/>
          <p:nvPr/>
        </p:nvSpPr>
        <p:spPr>
          <a:xfrm>
            <a:off x="4215755" y="2738871"/>
            <a:ext cx="83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Deaths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844426" y="5056654"/>
            <a:ext cx="35261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6" idx="1"/>
            <a:endCxn id="6" idx="5"/>
          </p:cNvCxnSpPr>
          <p:nvPr/>
        </p:nvCxnSpPr>
        <p:spPr bwMode="auto">
          <a:xfrm>
            <a:off x="3440246" y="4060731"/>
            <a:ext cx="23843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905250" y="3278654"/>
            <a:ext cx="1479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285875" y="3778250"/>
            <a:ext cx="68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IFR</a:t>
            </a:r>
            <a:endParaRPr lang="en-US" sz="2400" baseline="0" dirty="0"/>
          </a:p>
        </p:txBody>
      </p:sp>
      <p:cxnSp>
        <p:nvCxnSpPr>
          <p:cNvPr id="5" name="Elbow Connector 4"/>
          <p:cNvCxnSpPr>
            <a:stCxn id="3" idx="0"/>
          </p:cNvCxnSpPr>
          <p:nvPr/>
        </p:nvCxnSpPr>
        <p:spPr bwMode="auto">
          <a:xfrm rot="5400000" flipH="1" flipV="1">
            <a:off x="2344987" y="1900487"/>
            <a:ext cx="1158875" cy="25966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lbow Connector 12"/>
          <p:cNvCxnSpPr>
            <a:stCxn id="3" idx="2"/>
          </p:cNvCxnSpPr>
          <p:nvPr/>
        </p:nvCxnSpPr>
        <p:spPr bwMode="auto">
          <a:xfrm rot="16200000" flipH="1">
            <a:off x="1424881" y="4441132"/>
            <a:ext cx="1316336" cy="913902"/>
          </a:xfrm>
          <a:prstGeom prst="bentConnector3">
            <a:avLst>
              <a:gd name="adj1" fmla="val 1006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073900" y="3343275"/>
            <a:ext cx="81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CFR</a:t>
            </a:r>
            <a:endParaRPr lang="en-US" sz="2400" baseline="0" dirty="0"/>
          </a:p>
        </p:txBody>
      </p:sp>
      <p:cxnSp>
        <p:nvCxnSpPr>
          <p:cNvPr id="21" name="Elbow Connector 20"/>
          <p:cNvCxnSpPr>
            <a:stCxn id="19" idx="0"/>
          </p:cNvCxnSpPr>
          <p:nvPr/>
        </p:nvCxnSpPr>
        <p:spPr bwMode="auto">
          <a:xfrm rot="16200000" flipV="1">
            <a:off x="5887551" y="1748324"/>
            <a:ext cx="723900" cy="246600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19" idx="2"/>
          </p:cNvCxnSpPr>
          <p:nvPr/>
        </p:nvCxnSpPr>
        <p:spPr bwMode="auto">
          <a:xfrm rot="5400000">
            <a:off x="6453346" y="3542845"/>
            <a:ext cx="767060" cy="129125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61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Severity matrix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743200" y="1903271"/>
            <a:ext cx="4038600" cy="403860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aseline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30219" y="5952819"/>
            <a:ext cx="442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 smtClean="0"/>
              <a:t>IFR</a:t>
            </a:r>
            <a:endParaRPr lang="en-US" baseline="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 rot="16200000">
            <a:off x="2229372" y="3893398"/>
            <a:ext cx="48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 smtClean="0"/>
              <a:t>R0</a:t>
            </a:r>
            <a:endParaRPr lang="en-US" baseline="0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635250" y="5941871"/>
            <a:ext cx="530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/>
              <a:t>Low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232525" y="5941871"/>
            <a:ext cx="5639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/>
              <a:t>High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16200000">
            <a:off x="2216600" y="5544788"/>
            <a:ext cx="530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/>
              <a:t>Low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 rot="16200000">
            <a:off x="2207900" y="2034339"/>
            <a:ext cx="516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aseline="0" dirty="0"/>
              <a:t>High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913313" y="4722671"/>
            <a:ext cx="18399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baseline="0" dirty="0"/>
              <a:t>Most stringent </a:t>
            </a:r>
          </a:p>
          <a:p>
            <a:pPr algn="ctr"/>
            <a:r>
              <a:rPr lang="en-US" sz="1400" baseline="0" dirty="0"/>
              <a:t>Intervention, for containment or effective mitigation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759075" y="4722671"/>
            <a:ext cx="18399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baseline="0" dirty="0"/>
              <a:t>Consider carefully the cost of non-containment then the costs and benefits of mitigation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784475" y="1988996"/>
            <a:ext cx="18399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baseline="0" dirty="0"/>
              <a:t>Explicit interventions unlikely to be justified either for containment or mitigation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910138" y="1973121"/>
            <a:ext cx="1839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baseline="0" dirty="0"/>
              <a:t>Implement most stringent interventions and watch carefully for the population response to the new infection: apparently high Ro may drop rapidly when high CFR fully appreciated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69881"/>
            <a:ext cx="1821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/>
              <a:t>Adapted: WER 2009</a:t>
            </a:r>
            <a:endParaRPr 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370443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02620" y="2488685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1782619"/>
            <a:ext cx="7454074" cy="446664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Background and key parameters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Features of the 2009 pandemic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Disease dynamics of 2009 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Simulating worrisome future scenarios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Conclusions and future work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781300"/>
            <a:ext cx="3175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Marsden-</a:t>
            </a:r>
            <a:r>
              <a:rPr lang="en-US" dirty="0" err="1">
                <a:latin typeface="Arial" charset="0"/>
                <a:ea typeface="ＭＳ Ｐゴシック" charset="0"/>
              </a:rPr>
              <a:t>Haug</a:t>
            </a:r>
            <a:r>
              <a:rPr lang="en-US" dirty="0">
                <a:latin typeface="Arial" charset="0"/>
                <a:ea typeface="ＭＳ Ｐゴシック" charset="0"/>
              </a:rPr>
              <a:t> “ILI-small” criteria </a:t>
            </a:r>
            <a:r>
              <a:rPr lang="en-US" dirty="0" smtClean="0">
                <a:latin typeface="Arial" charset="0"/>
                <a:ea typeface="ＭＳ Ｐゴシック" charset="0"/>
              </a:rPr>
              <a:t>consistent with CDC </a:t>
            </a:r>
            <a:r>
              <a:rPr lang="en-US" dirty="0">
                <a:latin typeface="Arial" charset="0"/>
                <a:ea typeface="ＭＳ Ｐゴシック" charset="0"/>
              </a:rPr>
              <a:t>ILI cases. </a:t>
            </a:r>
          </a:p>
        </p:txBody>
      </p:sp>
      <p:pic>
        <p:nvPicPr>
          <p:cNvPr id="29699" name="Picture 1" descr="histo-weekly-AFHSC-ILI-small-with-CD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862138"/>
            <a:ext cx="57245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9563" y="1952625"/>
            <a:ext cx="2770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aseline="0"/>
              <a:t>Number of cases matching ICD-9 codes in the AFHSC dataset.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S</a:t>
            </a:r>
            <a:r>
              <a:rPr lang="en-US" dirty="0" err="1" smtClean="0">
                <a:latin typeface="Arial" charset="0"/>
                <a:ea typeface="ＭＳ Ｐゴシック" charset="0"/>
              </a:rPr>
              <a:t>ynchronisation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between civilian and military populations</a:t>
            </a:r>
          </a:p>
        </p:txBody>
      </p:sp>
      <p:pic>
        <p:nvPicPr>
          <p:cNvPr id="2" name="Picture 1" descr="Screen Shot 2012-03-19 at 6.55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9" y="1421517"/>
            <a:ext cx="3985765" cy="3000778"/>
          </a:xfrm>
          <a:prstGeom prst="rect">
            <a:avLst/>
          </a:prstGeom>
        </p:spPr>
      </p:pic>
      <p:pic>
        <p:nvPicPr>
          <p:cNvPr id="3" name="Picture 2" descr="Screen Shot 2012-03-19 at 6.57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60" y="1408379"/>
            <a:ext cx="4132036" cy="3117010"/>
          </a:xfrm>
          <a:prstGeom prst="rect">
            <a:avLst/>
          </a:prstGeom>
        </p:spPr>
      </p:pic>
      <p:pic>
        <p:nvPicPr>
          <p:cNvPr id="4" name="Picture 3" descr="Screen Shot 2012-03-19 at 7.01.3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3" y="3863278"/>
            <a:ext cx="3860032" cy="2994722"/>
          </a:xfrm>
          <a:prstGeom prst="rect">
            <a:avLst/>
          </a:prstGeom>
        </p:spPr>
      </p:pic>
      <p:pic>
        <p:nvPicPr>
          <p:cNvPr id="7" name="Picture 6" descr="Screen Shot 2012-03-19 at 10.31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22" y="3909661"/>
            <a:ext cx="4159175" cy="2785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371600" y="4371975"/>
            <a:ext cx="168275" cy="1365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471" y="4309836"/>
            <a:ext cx="616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0" dirty="0" smtClean="0"/>
              <a:t>AK</a:t>
            </a:r>
            <a:endParaRPr lang="en-US" sz="900" baseline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Correlation of peak times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60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604963"/>
            <a:ext cx="5140325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3282" y="6611779"/>
            <a:ext cx="2080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/>
              <a:t>Outliers: Camp </a:t>
            </a:r>
            <a:r>
              <a:rPr lang="en-US" sz="1000" baseline="0" dirty="0" err="1" smtClean="0"/>
              <a:t>Lejune</a:t>
            </a:r>
            <a:r>
              <a:rPr lang="en-US" sz="1000" baseline="0" dirty="0" smtClean="0"/>
              <a:t>, Quantico.</a:t>
            </a:r>
            <a:endParaRPr lang="en-US" sz="1000" baseline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6799262" cy="13795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Base epidemic profiles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5" name="Picture 4" descr="Screen Shot 2012-03-19 at 7.33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5" y="1431979"/>
            <a:ext cx="8309743" cy="532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02620" y="3428261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1782619"/>
            <a:ext cx="7454074" cy="446664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Background and key parameters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Features of the 2009 pandemic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Disease dynamics of 2009 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Simulating worrisome future scenarios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Conclusions and future work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8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53988" y="0"/>
            <a:ext cx="6831012" cy="13795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Transmissibility changes over time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cxnSp>
        <p:nvCxnSpPr>
          <p:cNvPr id="22" name="Elbow Connector 21"/>
          <p:cNvCxnSpPr/>
          <p:nvPr/>
        </p:nvCxnSpPr>
        <p:spPr bwMode="auto">
          <a:xfrm>
            <a:off x="2101281" y="4129289"/>
            <a:ext cx="1886009" cy="339522"/>
          </a:xfrm>
          <a:prstGeom prst="bentConnector3">
            <a:avLst>
              <a:gd name="adj1" fmla="val 80667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Elbow Connector 22"/>
          <p:cNvCxnSpPr/>
          <p:nvPr/>
        </p:nvCxnSpPr>
        <p:spPr bwMode="auto">
          <a:xfrm flipV="1">
            <a:off x="3861556" y="4129289"/>
            <a:ext cx="3533123" cy="339521"/>
          </a:xfrm>
          <a:prstGeom prst="bentConnector3">
            <a:avLst>
              <a:gd name="adj1" fmla="val 29004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59688" y="3297846"/>
            <a:ext cx="0" cy="15341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458514" y="4643353"/>
            <a:ext cx="6601031" cy="12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1216213" y="3300687"/>
            <a:ext cx="349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baseline="0" dirty="0" smtClean="0"/>
              <a:t>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609166" y="3803680"/>
            <a:ext cx="366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0" dirty="0" smtClean="0"/>
              <a:t>t0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433091" y="3696315"/>
            <a:ext cx="366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baseline="0" dirty="0" smtClean="0"/>
              <a:t>t1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45108" y="3986248"/>
            <a:ext cx="926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>
                <a:latin typeface="Arial"/>
                <a:cs typeface="Arial"/>
              </a:rPr>
              <a:t>duration</a:t>
            </a:r>
            <a:endParaRPr lang="en-US" baseline="0" dirty="0">
              <a:latin typeface="Arial"/>
              <a:cs typeface="Arial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38407" y="4316407"/>
            <a:ext cx="3772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3698096" y="4317909"/>
            <a:ext cx="3772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4835477" y="3562140"/>
            <a:ext cx="457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0" dirty="0" smtClean="0"/>
              <a:t>R1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149681" y="4647696"/>
            <a:ext cx="649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0" dirty="0" smtClean="0"/>
              <a:t>Time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63725" y="3809192"/>
            <a:ext cx="464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baseline="0" dirty="0" smtClean="0"/>
              <a:t>R0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Estimation of Severity for 2009 Pandemic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5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3" name="Picture 2" descr="frame0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824"/>
            <a:ext cx="9144000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6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950" y="2630488"/>
            <a:ext cx="6638925" cy="25447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NCMI / DTRA / AFHSC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Funded by NCMI contract W81XWH-10-A-0026/DO001 to SAIC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Predictive Science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Imperial College London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Estimation of Severity for 2009 Pandemic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5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2" name="Picture 1" descr="frame02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0"/>
            <a:ext cx="9144000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Estimate of </a:t>
            </a:r>
            <a:r>
              <a:rPr lang="en-US" dirty="0" err="1" smtClean="0">
                <a:latin typeface="Arial" charset="0"/>
                <a:ea typeface="ＭＳ Ｐゴシック" charset="0"/>
              </a:rPr>
              <a:t>Ntotal</a:t>
            </a:r>
            <a:r>
              <a:rPr lang="en-US" dirty="0" smtClean="0">
                <a:latin typeface="Arial" charset="0"/>
                <a:ea typeface="ＭＳ Ｐゴシック" charset="0"/>
              </a:rPr>
              <a:t> from AFHSC clinical visits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5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00" y="1664770"/>
            <a:ext cx="6022641" cy="4908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32476" y="6611779"/>
            <a:ext cx="3111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/>
              <a:t>Outliers: </a:t>
            </a:r>
            <a:r>
              <a:rPr lang="en-US" sz="1000" baseline="0" dirty="0" err="1" smtClean="0"/>
              <a:t>Mayport</a:t>
            </a:r>
            <a:r>
              <a:rPr lang="en-US" sz="1000" baseline="0" dirty="0" smtClean="0"/>
              <a:t> naval Station, 29 Palms, Ft. Riley, </a:t>
            </a:r>
            <a:endParaRPr 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280219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6799262" cy="13795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largest 8 military populations by zip code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3" name="Picture 2" descr="sirMLE_omega1.6.base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7" y="149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model fit estimates </a:t>
            </a:r>
            <a:r>
              <a:rPr lang="en-US" i="1" dirty="0" smtClean="0">
                <a:latin typeface="Arial" charset="0"/>
                <a:ea typeface="ＭＳ Ｐゴシック" charset="0"/>
              </a:rPr>
              <a:t>R</a:t>
            </a:r>
            <a:r>
              <a:rPr lang="en-US" baseline="-25000" dirty="0" smtClean="0">
                <a:latin typeface="Arial" charset="0"/>
                <a:ea typeface="ＭＳ Ｐゴシック" charset="0"/>
              </a:rPr>
              <a:t>0</a:t>
            </a:r>
            <a:r>
              <a:rPr lang="en-US" dirty="0" smtClean="0">
                <a:latin typeface="Arial" charset="0"/>
                <a:ea typeface="ＭＳ Ｐゴシック" charset="0"/>
              </a:rPr>
              <a:t> and </a:t>
            </a:r>
            <a:r>
              <a:rPr lang="en-US" i="1" dirty="0" err="1" smtClean="0">
                <a:latin typeface="Arial" charset="0"/>
                <a:ea typeface="ＭＳ Ｐゴシック" charset="0"/>
              </a:rPr>
              <a:t>pC</a:t>
            </a:r>
            <a:r>
              <a:rPr lang="en-US" i="1" dirty="0" smtClean="0">
                <a:latin typeface="Arial" charset="0"/>
                <a:ea typeface="ＭＳ Ｐゴシック" charset="0"/>
              </a:rPr>
              <a:t> for each base over 10,000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3893" y="2095500"/>
            <a:ext cx="3115907" cy="311590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7F7F7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477174" y="5211407"/>
            <a:ext cx="854854" cy="2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Worst case IFR</a:t>
            </a:r>
            <a:endParaRPr lang="en-US" sz="180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 rot="16200000">
            <a:off x="4340955" y="3134028"/>
            <a:ext cx="1785767" cy="2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Best case R0</a:t>
            </a:r>
            <a:endParaRPr lang="en-US" sz="1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385102" y="5211407"/>
            <a:ext cx="339875" cy="2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Low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148265" y="5211407"/>
            <a:ext cx="361963" cy="2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High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 rot="16200000">
            <a:off x="5072476" y="4953286"/>
            <a:ext cx="339875" cy="2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Low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rot="16200000">
            <a:off x="5061431" y="2281985"/>
            <a:ext cx="361963" cy="2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High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7081459" y="4270756"/>
            <a:ext cx="1419550" cy="9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Most stringent </a:t>
            </a:r>
          </a:p>
          <a:p>
            <a:pPr algn="ctr"/>
            <a:r>
              <a:rPr lang="en-US" sz="1800" dirty="0"/>
              <a:t>Intervention, for containment or effective mitigation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501546" y="3889756"/>
            <a:ext cx="1419551" cy="9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Consider carefully the cost of non-containment then the costs and benefits of mitigation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521371" y="2271872"/>
            <a:ext cx="1419551" cy="82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Explicit interventions unlikely to be justified either for containment or mitigation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006570" y="2002838"/>
            <a:ext cx="1419550" cy="82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Implement most stringent interventions and watch carefully for the population response to the new infection: apparently high Ro may drop rapidly when high CFR fully appreciated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14" y="1918369"/>
            <a:ext cx="4372811" cy="4050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9744" y="6613023"/>
            <a:ext cx="1880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/>
              <a:t>Outliers: Ft. Stewart, Ft Bragg</a:t>
            </a:r>
            <a:endParaRPr lang="en-US" sz="1000" baseline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</a:rPr>
              <a:t>Increasing intrinsic seasonality</a:t>
            </a:r>
            <a:endParaRPr lang="en-US" sz="2000" baseline="-25000" dirty="0">
              <a:latin typeface="Arial" charset="0"/>
              <a:ea typeface="ＭＳ Ｐゴシック" charset="0"/>
            </a:endParaRPr>
          </a:p>
        </p:txBody>
      </p:sp>
      <p:sp>
        <p:nvSpPr>
          <p:cNvPr id="62466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909"/>
            <a:ext cx="9144000" cy="4529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05737" y="6579017"/>
            <a:ext cx="2038263" cy="4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/>
              <a:t>Red points are the top 30 bases.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5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02620" y="4312021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1782619"/>
            <a:ext cx="7454074" cy="446664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Background and key parameters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Features of the 2009 pandemic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Disease dynamics of 2009 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Simulating worrisome future scenarios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Conclusions and future work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3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Pandemic prediction based on estimates from early bases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5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3" name="Picture 2" descr="case-0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123"/>
            <a:ext cx="9144000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Pandemic prediction based on estimates from early bases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5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3" name="Picture 2" descr="case-0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888"/>
            <a:ext cx="9144000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Pandemic prediction based on estimates from early bases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5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2" name="Picture 1" descr="case-03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065"/>
            <a:ext cx="9144000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6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Pandemic prediction based on estimates from early bases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5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2" name="Picture 1" descr="case-04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064"/>
            <a:ext cx="9144000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6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74661" cy="4400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439" y="-1"/>
            <a:ext cx="3801561" cy="4073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934" y="3863845"/>
            <a:ext cx="2868272" cy="2945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3861" b="11796"/>
          <a:stretch/>
        </p:blipFill>
        <p:spPr>
          <a:xfrm>
            <a:off x="0" y="3281070"/>
            <a:ext cx="6415306" cy="35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3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02620" y="5131498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1782619"/>
            <a:ext cx="7454074" cy="446664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Background and key parameters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Features of the 2009 pandemic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Disease dynamics of 2009 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Simulating worrisome future scenarios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Conclusions and future work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3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1 in revision for </a:t>
            </a:r>
            <a:r>
              <a:rPr lang="en-US" dirty="0" err="1" smtClean="0"/>
              <a:t>PLoS</a:t>
            </a:r>
            <a:r>
              <a:rPr lang="en-US" dirty="0" smtClean="0"/>
              <a:t> Computational Biology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Paper 2: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Rapid assessment of pandemic impact using clinical episode data from spatially distinct military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populations, </a:t>
            </a:r>
            <a:r>
              <a:rPr lang="en-US" dirty="0"/>
              <a:t>Pete </a:t>
            </a:r>
            <a:r>
              <a:rPr lang="en-US" dirty="0" smtClean="0"/>
              <a:t>Riley, </a:t>
            </a:r>
            <a:r>
              <a:rPr lang="en-US" dirty="0"/>
              <a:t>Michal Ben-</a:t>
            </a:r>
            <a:r>
              <a:rPr lang="en-US" dirty="0" smtClean="0"/>
              <a:t>Nun, Angela </a:t>
            </a:r>
            <a:r>
              <a:rPr lang="en-US" dirty="0"/>
              <a:t>A. </a:t>
            </a:r>
            <a:r>
              <a:rPr lang="en-US" dirty="0" err="1" smtClean="0"/>
              <a:t>Eick</a:t>
            </a:r>
            <a:r>
              <a:rPr lang="en-US" dirty="0" smtClean="0"/>
              <a:t>, </a:t>
            </a:r>
            <a:r>
              <a:rPr lang="en-US" dirty="0"/>
              <a:t>Jose L. </a:t>
            </a:r>
            <a:r>
              <a:rPr lang="en-US" dirty="0" smtClean="0"/>
              <a:t>Sanchez, </a:t>
            </a:r>
            <a:r>
              <a:rPr lang="en-US" dirty="0"/>
              <a:t>Dylan </a:t>
            </a:r>
            <a:r>
              <a:rPr lang="en-US" dirty="0" smtClean="0"/>
              <a:t>George, </a:t>
            </a:r>
            <a:r>
              <a:rPr lang="en-US" dirty="0"/>
              <a:t>David P. </a:t>
            </a:r>
            <a:r>
              <a:rPr lang="en-US" dirty="0" smtClean="0"/>
              <a:t>Bacon, and Steven Riley, </a:t>
            </a:r>
            <a:r>
              <a:rPr lang="en-US" i="1" dirty="0" smtClean="0"/>
              <a:t>In prep.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85" y="2249903"/>
            <a:ext cx="4269874" cy="20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7613"/>
            <a:ext cx="8229600" cy="2640012"/>
          </a:xfrm>
        </p:spPr>
        <p:txBody>
          <a:bodyPr/>
          <a:lstStyle/>
          <a:p>
            <a:r>
              <a:rPr lang="en-US" dirty="0" smtClean="0"/>
              <a:t>DMSS data could be useful in real-time for assessing pandemic severity</a:t>
            </a:r>
          </a:p>
          <a:p>
            <a:endParaRPr lang="en-US" dirty="0"/>
          </a:p>
          <a:p>
            <a:r>
              <a:rPr lang="en-US" dirty="0" smtClean="0"/>
              <a:t>“Simple models” of 2009 capture key parameters</a:t>
            </a:r>
          </a:p>
          <a:p>
            <a:endParaRPr lang="en-US" dirty="0"/>
          </a:p>
          <a:p>
            <a:r>
              <a:rPr lang="en-US" dirty="0" smtClean="0"/>
              <a:t>Accurate population size will improve estimates</a:t>
            </a:r>
          </a:p>
          <a:p>
            <a:endParaRPr lang="en-US" dirty="0"/>
          </a:p>
          <a:p>
            <a:r>
              <a:rPr lang="en-US" dirty="0" smtClean="0"/>
              <a:t>Single analytical framework can address planning and response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4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633"/>
            <a:ext cx="8229600" cy="2888999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A prototype tool to perform analysis described here</a:t>
            </a:r>
          </a:p>
          <a:p>
            <a:pPr lvl="1"/>
            <a:r>
              <a:rPr lang="en-US" dirty="0" smtClean="0"/>
              <a:t>Clearly adds to available tool set</a:t>
            </a:r>
          </a:p>
          <a:p>
            <a:pPr lvl="1"/>
            <a:r>
              <a:rPr lang="en-US" dirty="0" smtClean="0"/>
              <a:t>Substantial</a:t>
            </a:r>
            <a:r>
              <a:rPr lang="en-US" dirty="0"/>
              <a:t> additional motivation for making key data be available more </a:t>
            </a:r>
            <a:r>
              <a:rPr lang="en-US" dirty="0" smtClean="0"/>
              <a:t>quickly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Additional modeling science to enable seasonal use</a:t>
            </a:r>
          </a:p>
          <a:p>
            <a:pPr lvl="1"/>
            <a:r>
              <a:rPr lang="en-US" dirty="0" smtClean="0"/>
              <a:t>Winter 12/13 proving to be an excellent example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Process </a:t>
            </a:r>
            <a:r>
              <a:rPr lang="en-US" dirty="0"/>
              <a:t>of </a:t>
            </a:r>
            <a:r>
              <a:rPr lang="en-US" dirty="0" smtClean="0"/>
              <a:t>ongoing tool / </a:t>
            </a:r>
            <a:r>
              <a:rPr lang="en-US" smtClean="0"/>
              <a:t>scientific refinement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44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84150" y="0"/>
            <a:ext cx="6711950" cy="1379538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</a:rPr>
              <a:t>Alternate models for interaction of ecological science and health policy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209550" y="1930400"/>
            <a:ext cx="4051300" cy="4165600"/>
          </a:xfrm>
        </p:spPr>
        <p:txBody>
          <a:bodyPr/>
          <a:lstStyle/>
          <a:p>
            <a:pPr lvl="1" algn="just" eaLnBrk="1" hangingPunct="1"/>
            <a:endParaRPr lang="en-US">
              <a:latin typeface="Arial" charset="0"/>
              <a:ea typeface="ＭＳ Ｐゴシック" charset="0"/>
            </a:endParaRPr>
          </a:p>
          <a:p>
            <a:pPr algn="just" eaLnBrk="1" hangingPunct="1"/>
            <a:endParaRPr lang="en-US">
              <a:latin typeface="Arial" charset="0"/>
              <a:ea typeface="ＭＳ Ｐゴシック" charset="0"/>
            </a:endParaRPr>
          </a:p>
          <a:p>
            <a:pPr algn="just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65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30425"/>
            <a:ext cx="478313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1"/>
          <p:cNvSpPr txBox="1">
            <a:spLocks noChangeArrowheads="1"/>
          </p:cNvSpPr>
          <p:nvPr/>
        </p:nvSpPr>
        <p:spPr bwMode="auto">
          <a:xfrm>
            <a:off x="165100" y="4708525"/>
            <a:ext cx="1841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02620" y="1648720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1782619"/>
            <a:ext cx="7454074" cy="446664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Background and key parameters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Features of the 2009 pandemic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Disease dynamics of 2009 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Simulating worrisome future scenarios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Conclusions and future work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Severity matrix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743200" y="1903271"/>
            <a:ext cx="4038600" cy="403860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aseline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398848" y="6018512"/>
            <a:ext cx="442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 smtClean="0"/>
              <a:t>IFR</a:t>
            </a:r>
            <a:endParaRPr lang="en-US" baseline="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 rot="16200000">
            <a:off x="2158206" y="3756540"/>
            <a:ext cx="625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 smtClean="0"/>
              <a:t>R0</a:t>
            </a:r>
            <a:endParaRPr lang="en-US" baseline="0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635250" y="5941871"/>
            <a:ext cx="530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/>
              <a:t>Low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232525" y="5941871"/>
            <a:ext cx="5639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/>
              <a:t>High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16200000">
            <a:off x="2216600" y="5544788"/>
            <a:ext cx="530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aseline="0" dirty="0"/>
              <a:t>Low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 rot="16200000">
            <a:off x="2207900" y="2034339"/>
            <a:ext cx="516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aseline="0" dirty="0"/>
              <a:t>High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913313" y="4722671"/>
            <a:ext cx="18399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baseline="0" dirty="0"/>
              <a:t>Most stringent </a:t>
            </a:r>
          </a:p>
          <a:p>
            <a:pPr algn="ctr"/>
            <a:r>
              <a:rPr lang="en-US" sz="1400" baseline="0" dirty="0"/>
              <a:t>Intervention, for containment or effective mitigation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759075" y="4722671"/>
            <a:ext cx="18399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baseline="0" dirty="0"/>
              <a:t>Consider carefully the cost of non-containment then the costs and benefits of mitigation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784475" y="1988996"/>
            <a:ext cx="18399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baseline="0" dirty="0"/>
              <a:t>Explicit interventions unlikely to be justified either for containment or mitigation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910138" y="1973121"/>
            <a:ext cx="1839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baseline="0" dirty="0"/>
              <a:t>Implement most stringent interventions and watch carefully for the population response to the new infection: apparently high Ro may drop rapidly when high CFR fully appreciated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69881"/>
            <a:ext cx="1821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/>
              <a:t>Adapted: WER 2009</a:t>
            </a:r>
            <a:endParaRPr 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378310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reproductive number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549495"/>
            <a:ext cx="3712261" cy="221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“The average number of secondary cases generated by a typically infectious individual over the entire course of their infection”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940050" y="3908425"/>
            <a:ext cx="384175" cy="3857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400"/>
              <a:t>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572000" y="3236913"/>
            <a:ext cx="384175" cy="3841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400"/>
              <a:t>2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572000" y="3908425"/>
            <a:ext cx="384175" cy="3857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400"/>
              <a:t>3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572000" y="4629150"/>
            <a:ext cx="384175" cy="3841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400"/>
              <a:t>4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227763" y="2852738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227763" y="3524250"/>
            <a:ext cx="384175" cy="384175"/>
          </a:xfrm>
          <a:prstGeom prst="ellipse">
            <a:avLst/>
          </a:prstGeom>
          <a:solidFill>
            <a:srgbClr val="80808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227763" y="4341813"/>
            <a:ext cx="384175" cy="3841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227763" y="5013325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3324225" y="3429000"/>
            <a:ext cx="1249363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324225" y="4100513"/>
            <a:ext cx="124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324225" y="4100513"/>
            <a:ext cx="1249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956175" y="3068638"/>
            <a:ext cx="12954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956175" y="3429000"/>
            <a:ext cx="12954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956175" y="4100513"/>
            <a:ext cx="129540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956175" y="4821238"/>
            <a:ext cx="12954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611938" y="3716338"/>
            <a:ext cx="124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7835900" y="3500438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7859713" y="4316413"/>
            <a:ext cx="384175" cy="384175"/>
          </a:xfrm>
          <a:prstGeom prst="ellipse">
            <a:avLst/>
          </a:prstGeom>
          <a:solidFill>
            <a:srgbClr val="80808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7859713" y="4987925"/>
            <a:ext cx="384175" cy="385763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7859713" y="5708650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6611938" y="4508500"/>
            <a:ext cx="1249362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611938" y="5180013"/>
            <a:ext cx="124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611938" y="5180013"/>
            <a:ext cx="1249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7835900" y="2060575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7835900" y="2732088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6611938" y="2298700"/>
            <a:ext cx="1247775" cy="769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6611938" y="2946400"/>
            <a:ext cx="1247775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epidemic models explain the trajectory of incidence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950090"/>
            <a:ext cx="5486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1730375" y="4905375"/>
            <a:ext cx="1095375" cy="10953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978275" y="4899025"/>
            <a:ext cx="1095375" cy="10953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I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15050" y="4908550"/>
            <a:ext cx="1095375" cy="10953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R</a:t>
            </a:r>
          </a:p>
        </p:txBody>
      </p:sp>
      <p:cxnSp>
        <p:nvCxnSpPr>
          <p:cNvPr id="13" name="Straight Arrow Connector 12"/>
          <p:cNvCxnSpPr>
            <a:stCxn id="3" idx="3"/>
            <a:endCxn id="9" idx="1"/>
          </p:cNvCxnSpPr>
          <p:nvPr/>
        </p:nvCxnSpPr>
        <p:spPr bwMode="auto">
          <a:xfrm flipV="1">
            <a:off x="2825750" y="5446713"/>
            <a:ext cx="1152525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 bwMode="auto">
          <a:xfrm>
            <a:off x="5073650" y="5446713"/>
            <a:ext cx="1041400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and the cumulative attack rate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1" y="1895583"/>
            <a:ext cx="8617552" cy="432051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6569881"/>
            <a:ext cx="1355524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WER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riefingTemplate_1Image">
  <a:themeElements>
    <a:clrScheme name="BriefingTemplate_1Im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BB5"/>
      </a:accent1>
      <a:accent2>
        <a:srgbClr val="7ECFCE"/>
      </a:accent2>
      <a:accent3>
        <a:srgbClr val="FFFFFF"/>
      </a:accent3>
      <a:accent4>
        <a:srgbClr val="000000"/>
      </a:accent4>
      <a:accent5>
        <a:srgbClr val="AABAD7"/>
      </a:accent5>
      <a:accent6>
        <a:srgbClr val="72BBBA"/>
      </a:accent6>
      <a:hlink>
        <a:srgbClr val="0066CC"/>
      </a:hlink>
      <a:folHlink>
        <a:srgbClr val="AAC35D"/>
      </a:folHlink>
    </a:clrScheme>
    <a:fontScheme name="BriefingTemplate_1Imag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BriefingTemplate_1Im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BB5"/>
        </a:accent1>
        <a:accent2>
          <a:srgbClr val="7ECFCE"/>
        </a:accent2>
        <a:accent3>
          <a:srgbClr val="FFFFFF"/>
        </a:accent3>
        <a:accent4>
          <a:srgbClr val="000000"/>
        </a:accent4>
        <a:accent5>
          <a:srgbClr val="AABAD7"/>
        </a:accent5>
        <a:accent6>
          <a:srgbClr val="72BBBA"/>
        </a:accent6>
        <a:hlink>
          <a:srgbClr val="0066CC"/>
        </a:hlink>
        <a:folHlink>
          <a:srgbClr val="AAC3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BB5"/>
        </a:accent1>
        <a:accent2>
          <a:srgbClr val="7ECFCE"/>
        </a:accent2>
        <a:accent3>
          <a:srgbClr val="FFFFFF"/>
        </a:accent3>
        <a:accent4>
          <a:srgbClr val="000000"/>
        </a:accent4>
        <a:accent5>
          <a:srgbClr val="AABAD7"/>
        </a:accent5>
        <a:accent6>
          <a:srgbClr val="72BBBA"/>
        </a:accent6>
        <a:hlink>
          <a:srgbClr val="0066CC"/>
        </a:hlink>
        <a:folHlink>
          <a:srgbClr val="AAC3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SAIC-S2S-2007</Template>
  <TotalTime>11072</TotalTime>
  <Words>1353</Words>
  <Application>Microsoft Macintosh PowerPoint</Application>
  <PresentationFormat>On-screen Show (4:3)</PresentationFormat>
  <Paragraphs>328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BriefingTemplate_1Image</vt:lpstr>
      <vt:lpstr>2_Custom Design</vt:lpstr>
      <vt:lpstr>Rapid assessment of pandemic impact using clinical episode data from spatially distinct military populations  January, 2013</vt:lpstr>
      <vt:lpstr>Acknowledgements</vt:lpstr>
      <vt:lpstr>PowerPoint Presentation</vt:lpstr>
      <vt:lpstr>Alternate models for interaction of ecological science and health policy</vt:lpstr>
      <vt:lpstr>Overview</vt:lpstr>
      <vt:lpstr>Severity matrix</vt:lpstr>
      <vt:lpstr>The basic reproductive number</vt:lpstr>
      <vt:lpstr>Simple epidemic models explain the trajectory of incidence</vt:lpstr>
      <vt:lpstr>R0 and the cumulative attack rate</vt:lpstr>
      <vt:lpstr>Severity pyramid</vt:lpstr>
      <vt:lpstr>Severity matrix</vt:lpstr>
      <vt:lpstr>Overview</vt:lpstr>
      <vt:lpstr>The Marsden-Haug “ILI-small” criteria consistent with CDC ILI cases. </vt:lpstr>
      <vt:lpstr>Synchronisation between civilian and military populations</vt:lpstr>
      <vt:lpstr>Correlation of peak times</vt:lpstr>
      <vt:lpstr>Base epidemic profiles</vt:lpstr>
      <vt:lpstr>Overview</vt:lpstr>
      <vt:lpstr>Transmissibility changes over time</vt:lpstr>
      <vt:lpstr>Estimation of Severity for 2009 Pandemic</vt:lpstr>
      <vt:lpstr>Estimation of Severity for 2009 Pandemic</vt:lpstr>
      <vt:lpstr>Estimate of Ntotal from AFHSC clinical visits</vt:lpstr>
      <vt:lpstr>The largest 8 military populations by zip code</vt:lpstr>
      <vt:lpstr>The model fit estimates R0 and pC for each base over 10,000</vt:lpstr>
      <vt:lpstr>Increasing intrinsic seasonality</vt:lpstr>
      <vt:lpstr>Overview</vt:lpstr>
      <vt:lpstr>Pandemic prediction based on estimates from early bases</vt:lpstr>
      <vt:lpstr>Pandemic prediction based on estimates from early bases</vt:lpstr>
      <vt:lpstr>Pandemic prediction based on estimates from early bases</vt:lpstr>
      <vt:lpstr>Pandemic prediction based on estimates from early bases</vt:lpstr>
      <vt:lpstr>Overview</vt:lpstr>
      <vt:lpstr>Manuscripts</vt:lpstr>
      <vt:lpstr>Conclusions</vt:lpstr>
      <vt:lpstr>Future Directions</vt:lpstr>
    </vt:vector>
  </TitlesOfParts>
  <Company>SAIC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Designed for presentations to customers and other external audiences, the Corporate Briefing gives an overview of the company and its capabilities.</dc:subject>
  <dc:creator>David P Bacon</dc:creator>
  <cp:keywords>briefing, corporate briefing</cp:keywords>
  <cp:lastModifiedBy>Pete Riley</cp:lastModifiedBy>
  <cp:revision>284</cp:revision>
  <cp:lastPrinted>2013-01-16T01:51:34Z</cp:lastPrinted>
  <dcterms:created xsi:type="dcterms:W3CDTF">2012-03-20T13:05:23Z</dcterms:created>
  <dcterms:modified xsi:type="dcterms:W3CDTF">2013-01-16T23:46:35Z</dcterms:modified>
</cp:coreProperties>
</file>