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73" r:id="rId3"/>
    <p:sldId id="269" r:id="rId4"/>
    <p:sldId id="272" r:id="rId5"/>
    <p:sldId id="270" r:id="rId6"/>
    <p:sldId id="271" r:id="rId7"/>
    <p:sldId id="274" r:id="rId8"/>
    <p:sldId id="264" r:id="rId9"/>
    <p:sldId id="266" r:id="rId10"/>
    <p:sldId id="265" r:id="rId11"/>
    <p:sldId id="267" r:id="rId12"/>
    <p:sldId id="275"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52"/>
    <p:restoredTop sz="94666"/>
  </p:normalViewPr>
  <p:slideViewPr>
    <p:cSldViewPr snapToGrid="0" snapToObjects="1">
      <p:cViewPr varScale="1">
        <p:scale>
          <a:sx n="84" d="100"/>
          <a:sy n="84" d="100"/>
        </p:scale>
        <p:origin x="208"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6097A-7206-0A40-947D-765B7CF1F49D}" type="datetimeFigureOut">
              <a:rPr lang="en-US" smtClean="0"/>
              <a:t>1/27/18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3F390-1AA3-4242-AA75-ADD44C43A3AD}" type="slidenum">
              <a:rPr lang="en-US" smtClean="0"/>
              <a:t>‹#›</a:t>
            </a:fld>
            <a:endParaRPr lang="en-US"/>
          </a:p>
        </p:txBody>
      </p:sp>
    </p:spTree>
    <p:extLst>
      <p:ext uri="{BB962C8B-B14F-4D97-AF65-F5344CB8AC3E}">
        <p14:creationId xmlns:p14="http://schemas.microsoft.com/office/powerpoint/2010/main" val="34102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F390-1AA3-4242-AA75-ADD44C43A3AD}" type="slidenum">
              <a:rPr lang="en-US" smtClean="0"/>
              <a:t>1</a:t>
            </a:fld>
            <a:endParaRPr lang="en-US"/>
          </a:p>
        </p:txBody>
      </p:sp>
    </p:spTree>
    <p:extLst>
      <p:ext uri="{BB962C8B-B14F-4D97-AF65-F5344CB8AC3E}">
        <p14:creationId xmlns:p14="http://schemas.microsoft.com/office/powerpoint/2010/main" val="26414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5175D9-2849-844D-A69D-C91F4675F156}" type="datetime1">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3F627-356F-AA43-B4A4-A8DEE0843C1F}" type="slidenum">
              <a:rPr lang="en-US" smtClean="0"/>
              <a:t>‹#›</a:t>
            </a:fld>
            <a:endParaRPr lang="en-US"/>
          </a:p>
        </p:txBody>
      </p:sp>
    </p:spTree>
    <p:extLst>
      <p:ext uri="{BB962C8B-B14F-4D97-AF65-F5344CB8AC3E}">
        <p14:creationId xmlns:p14="http://schemas.microsoft.com/office/powerpoint/2010/main" val="143828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4132E-1A7A-9140-A67B-15FC0E6256B7}" type="datetime1">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3F627-356F-AA43-B4A4-A8DEE0843C1F}" type="slidenum">
              <a:rPr lang="en-US" smtClean="0"/>
              <a:t>‹#›</a:t>
            </a:fld>
            <a:endParaRPr lang="en-US"/>
          </a:p>
        </p:txBody>
      </p:sp>
    </p:spTree>
    <p:extLst>
      <p:ext uri="{BB962C8B-B14F-4D97-AF65-F5344CB8AC3E}">
        <p14:creationId xmlns:p14="http://schemas.microsoft.com/office/powerpoint/2010/main" val="1943249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D89419-1BF7-9A4C-A318-8E880EBFE8C3}" type="datetime1">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3F627-356F-AA43-B4A4-A8DEE0843C1F}" type="slidenum">
              <a:rPr lang="en-US" smtClean="0"/>
              <a:t>‹#›</a:t>
            </a:fld>
            <a:endParaRPr lang="en-US"/>
          </a:p>
        </p:txBody>
      </p:sp>
    </p:spTree>
    <p:extLst>
      <p:ext uri="{BB962C8B-B14F-4D97-AF65-F5344CB8AC3E}">
        <p14:creationId xmlns:p14="http://schemas.microsoft.com/office/powerpoint/2010/main" val="126832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7A94DF-2EB0-7048-B016-A9619596E94A}" type="datetime1">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3F627-356F-AA43-B4A4-A8DEE0843C1F}" type="slidenum">
              <a:rPr lang="en-US" smtClean="0"/>
              <a:t>‹#›</a:t>
            </a:fld>
            <a:endParaRPr lang="en-US"/>
          </a:p>
        </p:txBody>
      </p:sp>
      <p:pic>
        <p:nvPicPr>
          <p:cNvPr id="7" name="Picture 14" descr="NASA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580" y="121497"/>
            <a:ext cx="726620" cy="59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5722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C0A5A6-EE26-BE43-87AD-6D83A3F5B4FB}" type="datetime1">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3F627-356F-AA43-B4A4-A8DEE0843C1F}" type="slidenum">
              <a:rPr lang="en-US" smtClean="0"/>
              <a:t>‹#›</a:t>
            </a:fld>
            <a:endParaRPr lang="en-US"/>
          </a:p>
        </p:txBody>
      </p:sp>
    </p:spTree>
    <p:extLst>
      <p:ext uri="{BB962C8B-B14F-4D97-AF65-F5344CB8AC3E}">
        <p14:creationId xmlns:p14="http://schemas.microsoft.com/office/powerpoint/2010/main" val="184606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E87E95-D668-AC49-A1A2-9799CCE0B5D0}" type="datetime1">
              <a:rPr lang="en-US" smtClean="0"/>
              <a:t>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3F627-356F-AA43-B4A4-A8DEE0843C1F}" type="slidenum">
              <a:rPr lang="en-US" smtClean="0"/>
              <a:t>‹#›</a:t>
            </a:fld>
            <a:endParaRPr lang="en-US"/>
          </a:p>
        </p:txBody>
      </p:sp>
    </p:spTree>
    <p:extLst>
      <p:ext uri="{BB962C8B-B14F-4D97-AF65-F5344CB8AC3E}">
        <p14:creationId xmlns:p14="http://schemas.microsoft.com/office/powerpoint/2010/main" val="207371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DF0440-C4F3-CA4C-A1B9-73BBA4C2E56D}" type="datetime1">
              <a:rPr lang="en-US" smtClean="0"/>
              <a:t>1/27/18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B3F627-356F-AA43-B4A4-A8DEE0843C1F}" type="slidenum">
              <a:rPr lang="en-US" smtClean="0"/>
              <a:t>‹#›</a:t>
            </a:fld>
            <a:endParaRPr lang="en-US"/>
          </a:p>
        </p:txBody>
      </p:sp>
    </p:spTree>
    <p:extLst>
      <p:ext uri="{BB962C8B-B14F-4D97-AF65-F5344CB8AC3E}">
        <p14:creationId xmlns:p14="http://schemas.microsoft.com/office/powerpoint/2010/main" val="1477445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B2D27F-C0DC-6244-9472-11FD6F55DDC0}" type="datetime1">
              <a:rPr lang="en-US" smtClean="0"/>
              <a:t>1/27/18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B3F627-356F-AA43-B4A4-A8DEE0843C1F}" type="slidenum">
              <a:rPr lang="en-US" smtClean="0"/>
              <a:t>‹#›</a:t>
            </a:fld>
            <a:endParaRPr lang="en-US"/>
          </a:p>
        </p:txBody>
      </p:sp>
    </p:spTree>
    <p:extLst>
      <p:ext uri="{BB962C8B-B14F-4D97-AF65-F5344CB8AC3E}">
        <p14:creationId xmlns:p14="http://schemas.microsoft.com/office/powerpoint/2010/main" val="6589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D5368-431F-D54F-B5CA-5AFCD20C79B1}" type="datetime1">
              <a:rPr lang="en-US" smtClean="0"/>
              <a:t>1/27/18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B3F627-356F-AA43-B4A4-A8DEE0843C1F}" type="slidenum">
              <a:rPr lang="en-US" smtClean="0"/>
              <a:t>‹#›</a:t>
            </a:fld>
            <a:endParaRPr lang="en-US"/>
          </a:p>
        </p:txBody>
      </p:sp>
    </p:spTree>
    <p:extLst>
      <p:ext uri="{BB962C8B-B14F-4D97-AF65-F5344CB8AC3E}">
        <p14:creationId xmlns:p14="http://schemas.microsoft.com/office/powerpoint/2010/main" val="159421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690F5D-0A52-EC4C-8786-492190300FF3}" type="datetime1">
              <a:rPr lang="en-US" smtClean="0"/>
              <a:t>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3F627-356F-AA43-B4A4-A8DEE0843C1F}" type="slidenum">
              <a:rPr lang="en-US" smtClean="0"/>
              <a:t>‹#›</a:t>
            </a:fld>
            <a:endParaRPr lang="en-US"/>
          </a:p>
        </p:txBody>
      </p:sp>
    </p:spTree>
    <p:extLst>
      <p:ext uri="{BB962C8B-B14F-4D97-AF65-F5344CB8AC3E}">
        <p14:creationId xmlns:p14="http://schemas.microsoft.com/office/powerpoint/2010/main" val="192933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947754-2DCB-B246-B810-11C687640F94}" type="datetime1">
              <a:rPr lang="en-US" smtClean="0"/>
              <a:t>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3F627-356F-AA43-B4A4-A8DEE0843C1F}" type="slidenum">
              <a:rPr lang="en-US" smtClean="0"/>
              <a:t>‹#›</a:t>
            </a:fld>
            <a:endParaRPr lang="en-US"/>
          </a:p>
        </p:txBody>
      </p:sp>
    </p:spTree>
    <p:extLst>
      <p:ext uri="{BB962C8B-B14F-4D97-AF65-F5344CB8AC3E}">
        <p14:creationId xmlns:p14="http://schemas.microsoft.com/office/powerpoint/2010/main" val="1554348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962E7-9E5A-DA4D-A7C0-E192CAAADBC7}" type="datetime1">
              <a:rPr lang="en-US" smtClean="0"/>
              <a:t>1/27/18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3F627-356F-AA43-B4A4-A8DEE0843C1F}" type="slidenum">
              <a:rPr lang="en-US" smtClean="0"/>
              <a:t>‹#›</a:t>
            </a:fld>
            <a:endParaRPr lang="en-US"/>
          </a:p>
        </p:txBody>
      </p:sp>
      <p:pic>
        <p:nvPicPr>
          <p:cNvPr id="7" name="Picture 14" descr="NASAlogo.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1580" y="121497"/>
            <a:ext cx="726620" cy="59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8473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rweigel.github.io/scalingfactor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94849"/>
            <a:ext cx="9144000" cy="2387600"/>
          </a:xfrm>
        </p:spPr>
        <p:txBody>
          <a:bodyPr>
            <a:normAutofit fontScale="90000"/>
          </a:bodyPr>
          <a:lstStyle/>
          <a:p>
            <a:r>
              <a:rPr lang="en-US" dirty="0"/>
              <a:t>(Thoughts on the 1D-3D debate and) development of new geomagnetic storm ground response scaling factors for utilization in hazard assessments</a:t>
            </a:r>
          </a:p>
        </p:txBody>
      </p:sp>
      <p:sp>
        <p:nvSpPr>
          <p:cNvPr id="3" name="Subtitle 2"/>
          <p:cNvSpPr>
            <a:spLocks noGrp="1"/>
          </p:cNvSpPr>
          <p:nvPr>
            <p:ph type="subTitle" idx="1"/>
          </p:nvPr>
        </p:nvSpPr>
        <p:spPr>
          <a:xfrm>
            <a:off x="1524000" y="4640545"/>
            <a:ext cx="9144000" cy="1655762"/>
          </a:xfrm>
        </p:spPr>
        <p:txBody>
          <a:bodyPr>
            <a:normAutofit/>
          </a:bodyPr>
          <a:lstStyle/>
          <a:p>
            <a:r>
              <a:rPr lang="en-US" dirty="0"/>
              <a:t>Pulkkinen, A.</a:t>
            </a:r>
          </a:p>
          <a:p>
            <a:r>
              <a:rPr lang="en-US" dirty="0"/>
              <a:t>In collaboration with EPRI/B. </a:t>
            </a:r>
            <a:r>
              <a:rPr lang="en-US" dirty="0" err="1"/>
              <a:t>Arrit</a:t>
            </a:r>
            <a:r>
              <a:rPr lang="en-US" dirty="0"/>
              <a:t>, J. Gannon, E. </a:t>
            </a:r>
            <a:r>
              <a:rPr lang="en-US" dirty="0" err="1"/>
              <a:t>Bernabeu</a:t>
            </a:r>
            <a:r>
              <a:rPr lang="en-US" dirty="0"/>
              <a:t>, R.S. </a:t>
            </a:r>
            <a:r>
              <a:rPr lang="en-US" dirty="0" err="1"/>
              <a:t>Weigel</a:t>
            </a:r>
            <a:r>
              <a:rPr lang="en-US" dirty="0"/>
              <a:t>, A. </a:t>
            </a:r>
            <a:r>
              <a:rPr lang="en-US" dirty="0" err="1"/>
              <a:t>Kelbert</a:t>
            </a:r>
            <a:r>
              <a:rPr lang="en-US" dirty="0"/>
              <a:t>, E. J. </a:t>
            </a:r>
            <a:r>
              <a:rPr lang="en-US" dirty="0" err="1"/>
              <a:t>Rigler</a:t>
            </a:r>
            <a:r>
              <a:rPr lang="en-US" dirty="0"/>
              <a:t>, P. </a:t>
            </a:r>
            <a:r>
              <a:rPr lang="en-US" dirty="0" err="1"/>
              <a:t>Bedrosian</a:t>
            </a:r>
            <a:r>
              <a:rPr lang="en-US" dirty="0"/>
              <a:t> and J. Love</a:t>
            </a:r>
          </a:p>
        </p:txBody>
      </p:sp>
      <p:sp>
        <p:nvSpPr>
          <p:cNvPr id="4" name="Slide Number Placeholder 3"/>
          <p:cNvSpPr>
            <a:spLocks noGrp="1"/>
          </p:cNvSpPr>
          <p:nvPr>
            <p:ph type="sldNum" sz="quarter" idx="12"/>
          </p:nvPr>
        </p:nvSpPr>
        <p:spPr/>
        <p:txBody>
          <a:bodyPr/>
          <a:lstStyle/>
          <a:p>
            <a:fld id="{C1B3F627-356F-AA43-B4A4-A8DEE0843C1F}" type="slidenum">
              <a:rPr lang="en-US" smtClean="0"/>
              <a:t>1</a:t>
            </a:fld>
            <a:endParaRPr lang="en-US"/>
          </a:p>
        </p:txBody>
      </p:sp>
    </p:spTree>
    <p:extLst>
      <p:ext uri="{BB962C8B-B14F-4D97-AF65-F5344CB8AC3E}">
        <p14:creationId xmlns:p14="http://schemas.microsoft.com/office/powerpoint/2010/main" val="736971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AD31D0-2A02-2745-BABB-8E3F341F7DD3}"/>
              </a:ext>
            </a:extLst>
          </p:cNvPr>
          <p:cNvPicPr>
            <a:picLocks noChangeAspect="1"/>
          </p:cNvPicPr>
          <p:nvPr/>
        </p:nvPicPr>
        <p:blipFill>
          <a:blip r:embed="rId2"/>
          <a:stretch>
            <a:fillRect/>
          </a:stretch>
        </p:blipFill>
        <p:spPr>
          <a:xfrm>
            <a:off x="1173382" y="2706247"/>
            <a:ext cx="5136686" cy="346875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3D MT survey beta factors</a:t>
            </a:r>
          </a:p>
        </p:txBody>
      </p:sp>
      <p:sp>
        <p:nvSpPr>
          <p:cNvPr id="3" name="Content Placeholder 2"/>
          <p:cNvSpPr>
            <a:spLocks noGrp="1"/>
          </p:cNvSpPr>
          <p:nvPr>
            <p:ph idx="1"/>
          </p:nvPr>
        </p:nvSpPr>
        <p:spPr/>
        <p:txBody>
          <a:bodyPr>
            <a:normAutofit/>
          </a:bodyPr>
          <a:lstStyle/>
          <a:p>
            <a:r>
              <a:rPr lang="en-US" sz="2400" dirty="0"/>
              <a:t>Building on the work by </a:t>
            </a:r>
            <a:r>
              <a:rPr lang="en-US" sz="2400" i="1" dirty="0"/>
              <a:t>Love et al. </a:t>
            </a:r>
            <a:r>
              <a:rPr lang="en-US" sz="2400" dirty="0"/>
              <a:t>(2016), we applied MT impedances from </a:t>
            </a:r>
            <a:r>
              <a:rPr lang="en-US" sz="2400" dirty="0" err="1"/>
              <a:t>EarthScope</a:t>
            </a:r>
            <a:r>
              <a:rPr lang="en-US" sz="2400" dirty="0"/>
              <a:t> and MT surveys available from the IRIS database (</a:t>
            </a:r>
            <a:r>
              <a:rPr lang="en-US" sz="2400" i="1" dirty="0" err="1"/>
              <a:t>Kelbert</a:t>
            </a:r>
            <a:r>
              <a:rPr lang="en-US" sz="2400" i="1" dirty="0"/>
              <a:t> et al</a:t>
            </a:r>
            <a:r>
              <a:rPr lang="en-US" sz="2400" dirty="0"/>
              <a:t>, 2011).</a:t>
            </a:r>
          </a:p>
        </p:txBody>
      </p:sp>
      <p:sp>
        <p:nvSpPr>
          <p:cNvPr id="4" name="Slide Number Placeholder 3"/>
          <p:cNvSpPr>
            <a:spLocks noGrp="1"/>
          </p:cNvSpPr>
          <p:nvPr>
            <p:ph type="sldNum" sz="quarter" idx="12"/>
          </p:nvPr>
        </p:nvSpPr>
        <p:spPr/>
        <p:txBody>
          <a:bodyPr/>
          <a:lstStyle/>
          <a:p>
            <a:fld id="{C1B3F627-356F-AA43-B4A4-A8DEE0843C1F}" type="slidenum">
              <a:rPr lang="en-US" smtClean="0"/>
              <a:t>10</a:t>
            </a:fld>
            <a:endParaRPr lang="en-US" dirty="0"/>
          </a:p>
        </p:txBody>
      </p:sp>
      <p:sp>
        <p:nvSpPr>
          <p:cNvPr id="6" name="TextBox 5"/>
          <p:cNvSpPr txBox="1"/>
          <p:nvPr/>
        </p:nvSpPr>
        <p:spPr>
          <a:xfrm>
            <a:off x="1100000" y="6253109"/>
            <a:ext cx="4935040" cy="553998"/>
          </a:xfrm>
          <a:prstGeom prst="rect">
            <a:avLst/>
          </a:prstGeom>
          <a:noFill/>
        </p:spPr>
        <p:txBody>
          <a:bodyPr wrap="square" rtlCol="0">
            <a:spAutoFit/>
          </a:bodyPr>
          <a:lstStyle/>
          <a:p>
            <a:r>
              <a:rPr lang="en-US" sz="1500" dirty="0"/>
              <a:t>http://</a:t>
            </a:r>
            <a:r>
              <a:rPr lang="en-US" sz="1500" dirty="0" err="1"/>
              <a:t>ds.iris.edu</a:t>
            </a:r>
            <a:r>
              <a:rPr lang="en-US" sz="1500" dirty="0"/>
              <a:t>/spud/</a:t>
            </a:r>
            <a:r>
              <a:rPr lang="en-US" sz="1500" dirty="0" err="1"/>
              <a:t>emtf</a:t>
            </a:r>
            <a:endParaRPr lang="en-US" sz="1500" dirty="0"/>
          </a:p>
          <a:p>
            <a:r>
              <a:rPr lang="en-US" sz="1500" dirty="0"/>
              <a:t>2018-01-27; SPUD_bundle_2018-01-27T03.15.48</a:t>
            </a:r>
          </a:p>
        </p:txBody>
      </p:sp>
      <p:sp>
        <p:nvSpPr>
          <p:cNvPr id="7" name="Content Placeholder 2"/>
          <p:cNvSpPr txBox="1">
            <a:spLocks/>
          </p:cNvSpPr>
          <p:nvPr/>
        </p:nvSpPr>
        <p:spPr>
          <a:xfrm>
            <a:off x="6292952" y="2690334"/>
            <a:ext cx="5257800" cy="3581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We used the full surface impedance tensors and March 1989 Ottawa reference waveform to compute the new beta factors, i.e. peak geoelectric field amplitudes referenced to the field computed using the Quebec 1D ground model.</a:t>
            </a:r>
          </a:p>
        </p:txBody>
      </p:sp>
      <mc:AlternateContent xmlns:mc="http://schemas.openxmlformats.org/markup-compatibility/2006">
        <mc:Choice xmlns:a14="http://schemas.microsoft.com/office/drawing/2010/main" Requires="a14">
          <p:sp>
            <p:nvSpPr>
              <p:cNvPr id="10" name="Rectangle 9"/>
              <p:cNvSpPr/>
              <p:nvPr/>
            </p:nvSpPr>
            <p:spPr>
              <a:xfrm>
                <a:off x="6948976" y="5244308"/>
                <a:ext cx="4681571" cy="794192"/>
              </a:xfrm>
              <a:prstGeom prst="rect">
                <a:avLst/>
              </a:prstGeom>
            </p:spPr>
            <p:txBody>
              <a:bodyPr wrap="square">
                <a:spAutoFit/>
              </a:bodyPr>
              <a:lstStyle/>
              <a:p>
                <a:pPr/>
                <a14:m>
                  <m:oMath xmlns:m="http://schemas.openxmlformats.org/officeDocument/2006/math">
                    <m:r>
                      <a:rPr lang="en-US" sz="2200" b="1" i="1">
                        <a:latin typeface="Cambria Math" charset="0"/>
                      </a:rPr>
                      <m:t>𝑬</m:t>
                    </m:r>
                    <m:d>
                      <m:dPr>
                        <m:ctrlPr>
                          <a:rPr lang="en-US" sz="2200" b="1" i="1">
                            <a:latin typeface="Cambria Math" panose="02040503050406030204" pitchFamily="18" charset="0"/>
                          </a:rPr>
                        </m:ctrlPr>
                      </m:dPr>
                      <m:e>
                        <m:r>
                          <a:rPr lang="en-US" sz="2200" i="1">
                            <a:latin typeface="Cambria Math" charset="0"/>
                          </a:rPr>
                          <m:t>𝜔</m:t>
                        </m:r>
                      </m:e>
                    </m:d>
                    <m:r>
                      <a:rPr lang="en-US" sz="2200">
                        <a:latin typeface="Cambria Math" charset="0"/>
                      </a:rPr>
                      <m:t>=</m:t>
                    </m:r>
                    <m:f>
                      <m:fPr>
                        <m:ctrlPr>
                          <a:rPr lang="en-US" sz="2200" i="1">
                            <a:latin typeface="Cambria Math" panose="02040503050406030204" pitchFamily="18" charset="0"/>
                          </a:rPr>
                        </m:ctrlPr>
                      </m:fPr>
                      <m:num>
                        <m:r>
                          <a:rPr lang="en-US" sz="2200">
                            <a:latin typeface="Cambria Math" charset="0"/>
                          </a:rPr>
                          <m:t>1</m:t>
                        </m:r>
                      </m:num>
                      <m:den>
                        <m:r>
                          <a:rPr lang="en-US" sz="2200" i="1">
                            <a:latin typeface="Cambria Math" charset="0"/>
                          </a:rPr>
                          <m:t>𝜇</m:t>
                        </m:r>
                      </m:den>
                    </m:f>
                    <m:d>
                      <m:dPr>
                        <m:begChr m:val="["/>
                        <m:endChr m:val="]"/>
                        <m:ctrlPr>
                          <a:rPr lang="en-US" sz="2200" i="1">
                            <a:latin typeface="Cambria Math" panose="02040503050406030204" pitchFamily="18" charset="0"/>
                          </a:rPr>
                        </m:ctrlPr>
                      </m:dPr>
                      <m:e>
                        <m:m>
                          <m:mPr>
                            <m:plcHide m:val="on"/>
                            <m:mcs>
                              <m:mc>
                                <m:mcPr>
                                  <m:count m:val="2"/>
                                  <m:mcJc m:val="center"/>
                                </m:mcPr>
                              </m:mc>
                            </m:mcs>
                            <m:ctrlPr>
                              <a:rPr lang="en-US" sz="2200" i="1">
                                <a:latin typeface="Cambria Math" panose="02040503050406030204" pitchFamily="18" charset="0"/>
                              </a:rPr>
                            </m:ctrlPr>
                          </m:mPr>
                          <m:mr>
                            <m:e>
                              <m:sSub>
                                <m:sSubPr>
                                  <m:ctrlPr>
                                    <a:rPr lang="en-US" sz="2200" i="1">
                                      <a:latin typeface="Cambria Math" panose="02040503050406030204" pitchFamily="18" charset="0"/>
                                    </a:rPr>
                                  </m:ctrlPr>
                                </m:sSubPr>
                                <m:e>
                                  <m:r>
                                    <a:rPr lang="en-US" sz="2200" i="1">
                                      <a:latin typeface="Cambria Math" charset="0"/>
                                    </a:rPr>
                                    <m:t>𝑍</m:t>
                                  </m:r>
                                </m:e>
                                <m:sub>
                                  <m:r>
                                    <a:rPr lang="en-US" sz="2200" i="1">
                                      <a:latin typeface="Cambria Math" charset="0"/>
                                    </a:rPr>
                                    <m:t>𝑥𝑥</m:t>
                                  </m:r>
                                </m:sub>
                              </m:sSub>
                            </m:e>
                            <m:e>
                              <m:sSub>
                                <m:sSubPr>
                                  <m:ctrlPr>
                                    <a:rPr lang="en-US" sz="2200" i="1">
                                      <a:latin typeface="Cambria Math" panose="02040503050406030204" pitchFamily="18" charset="0"/>
                                    </a:rPr>
                                  </m:ctrlPr>
                                </m:sSubPr>
                                <m:e>
                                  <m:r>
                                    <a:rPr lang="en-US" sz="2200" i="1">
                                      <a:latin typeface="Cambria Math" charset="0"/>
                                    </a:rPr>
                                    <m:t>𝑍</m:t>
                                  </m:r>
                                </m:e>
                                <m:sub>
                                  <m:r>
                                    <a:rPr lang="en-US" sz="2200" i="1">
                                      <a:latin typeface="Cambria Math" charset="0"/>
                                    </a:rPr>
                                    <m:t>𝑥𝑦</m:t>
                                  </m:r>
                                </m:sub>
                              </m:sSub>
                            </m:e>
                          </m:mr>
                          <m:mr>
                            <m:e>
                              <m:sSub>
                                <m:sSubPr>
                                  <m:ctrlPr>
                                    <a:rPr lang="en-US" sz="2200" i="1">
                                      <a:latin typeface="Cambria Math" panose="02040503050406030204" pitchFamily="18" charset="0"/>
                                    </a:rPr>
                                  </m:ctrlPr>
                                </m:sSubPr>
                                <m:e>
                                  <m:r>
                                    <a:rPr lang="en-US" sz="2200" i="1">
                                      <a:latin typeface="Cambria Math" charset="0"/>
                                    </a:rPr>
                                    <m:t>𝑍</m:t>
                                  </m:r>
                                </m:e>
                                <m:sub>
                                  <m:r>
                                    <a:rPr lang="en-US" sz="2200" i="1">
                                      <a:latin typeface="Cambria Math" charset="0"/>
                                    </a:rPr>
                                    <m:t>𝑦𝑥</m:t>
                                  </m:r>
                                </m:sub>
                              </m:sSub>
                            </m:e>
                            <m:e>
                              <m:sSub>
                                <m:sSubPr>
                                  <m:ctrlPr>
                                    <a:rPr lang="en-US" sz="2200" i="1">
                                      <a:latin typeface="Cambria Math" panose="02040503050406030204" pitchFamily="18" charset="0"/>
                                    </a:rPr>
                                  </m:ctrlPr>
                                </m:sSubPr>
                                <m:e>
                                  <m:r>
                                    <a:rPr lang="en-US" sz="2200" i="1">
                                      <a:latin typeface="Cambria Math" charset="0"/>
                                    </a:rPr>
                                    <m:t>𝑍</m:t>
                                  </m:r>
                                </m:e>
                                <m:sub>
                                  <m:r>
                                    <a:rPr lang="en-US" sz="2200" i="1">
                                      <a:latin typeface="Cambria Math" charset="0"/>
                                    </a:rPr>
                                    <m:t>𝑦𝑦</m:t>
                                  </m:r>
                                </m:sub>
                              </m:sSub>
                            </m:e>
                          </m:mr>
                        </m:m>
                      </m:e>
                    </m:d>
                    <m:r>
                      <a:rPr lang="en-US" sz="2200">
                        <a:latin typeface="Cambria Math" charset="0"/>
                      </a:rPr>
                      <m:t>∗</m:t>
                    </m:r>
                    <m:r>
                      <a:rPr lang="en-US" sz="2200" b="1" i="1">
                        <a:latin typeface="Cambria Math" charset="0"/>
                      </a:rPr>
                      <m:t>𝑩</m:t>
                    </m:r>
                    <m:r>
                      <a:rPr lang="en-US" sz="2200">
                        <a:latin typeface="Cambria Math" charset="0"/>
                      </a:rPr>
                      <m:t>(</m:t>
                    </m:r>
                    <m:r>
                      <a:rPr lang="en-US" sz="2200" i="1">
                        <a:latin typeface="Cambria Math" charset="0"/>
                      </a:rPr>
                      <m:t>𝜔</m:t>
                    </m:r>
                  </m:oMath>
                </a14:m>
                <a:r>
                  <a:rPr lang="en-US" sz="2200" dirty="0"/>
                  <a:t>)</a:t>
                </a:r>
              </a:p>
            </p:txBody>
          </p:sp>
        </mc:Choice>
        <mc:Fallback>
          <p:sp>
            <p:nvSpPr>
              <p:cNvPr id="10" name="Rectangle 9"/>
              <p:cNvSpPr>
                <a:spLocks noRot="1" noChangeAspect="1" noMove="1" noResize="1" noEditPoints="1" noAdjustHandles="1" noChangeArrowheads="1" noChangeShapeType="1" noTextEdit="1"/>
              </p:cNvSpPr>
              <p:nvPr/>
            </p:nvSpPr>
            <p:spPr>
              <a:xfrm>
                <a:off x="6948976" y="5244308"/>
                <a:ext cx="4681571" cy="794192"/>
              </a:xfrm>
              <a:prstGeom prst="rect">
                <a:avLst/>
              </a:prstGeom>
              <a:blipFill>
                <a:blip r:embed="rId3"/>
                <a:stretch>
                  <a:fillRect b="-1587"/>
                </a:stretch>
              </a:blipFill>
            </p:spPr>
            <p:txBody>
              <a:bodyPr/>
              <a:lstStyle/>
              <a:p>
                <a:r>
                  <a:rPr lang="en-US">
                    <a:noFill/>
                  </a:rPr>
                  <a:t> </a:t>
                </a:r>
              </a:p>
            </p:txBody>
          </p:sp>
        </mc:Fallback>
      </mc:AlternateContent>
      <p:grpSp>
        <p:nvGrpSpPr>
          <p:cNvPr id="20" name="Group 19"/>
          <p:cNvGrpSpPr/>
          <p:nvPr/>
        </p:nvGrpSpPr>
        <p:grpSpPr>
          <a:xfrm>
            <a:off x="5254058" y="365125"/>
            <a:ext cx="4560404" cy="5107296"/>
            <a:chOff x="4164496" y="488054"/>
            <a:chExt cx="4560404" cy="510729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353" y="488054"/>
              <a:ext cx="3946547" cy="5107296"/>
            </a:xfrm>
            <a:prstGeom prst="rect">
              <a:avLst/>
            </a:prstGeom>
            <a:ln>
              <a:noFill/>
            </a:ln>
            <a:effectLst>
              <a:outerShdw blurRad="292100" dist="139700" dir="2700000" algn="tl" rotWithShape="0">
                <a:srgbClr val="333333">
                  <a:alpha val="65000"/>
                </a:srgbClr>
              </a:outerShdw>
            </a:effectLst>
          </p:spPr>
        </p:pic>
        <p:cxnSp>
          <p:nvCxnSpPr>
            <p:cNvPr id="13" name="Straight Connector 12"/>
            <p:cNvCxnSpPr/>
            <p:nvPr/>
          </p:nvCxnSpPr>
          <p:spPr>
            <a:xfrm flipV="1">
              <a:off x="4164496" y="1690688"/>
              <a:ext cx="782736" cy="31695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164496" y="4393492"/>
              <a:ext cx="782736" cy="4667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519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MT survey beta factors</a:t>
            </a:r>
          </a:p>
        </p:txBody>
      </p:sp>
      <p:sp>
        <p:nvSpPr>
          <p:cNvPr id="4" name="Slide Number Placeholder 3"/>
          <p:cNvSpPr>
            <a:spLocks noGrp="1"/>
          </p:cNvSpPr>
          <p:nvPr>
            <p:ph type="sldNum" sz="quarter" idx="12"/>
          </p:nvPr>
        </p:nvSpPr>
        <p:spPr/>
        <p:txBody>
          <a:bodyPr/>
          <a:lstStyle/>
          <a:p>
            <a:fld id="{C1B3F627-356F-AA43-B4A4-A8DEE0843C1F}" type="slidenum">
              <a:rPr lang="en-US" smtClean="0"/>
              <a:t>11</a:t>
            </a:fld>
            <a:endParaRPr lang="en-US"/>
          </a:p>
        </p:txBody>
      </p:sp>
      <p:pic>
        <p:nvPicPr>
          <p:cNvPr id="5" name="Picture 4"/>
          <p:cNvPicPr>
            <a:picLocks noChangeAspect="1"/>
          </p:cNvPicPr>
          <p:nvPr/>
        </p:nvPicPr>
        <p:blipFill>
          <a:blip r:embed="rId2"/>
          <a:stretch>
            <a:fillRect/>
          </a:stretch>
        </p:blipFill>
        <p:spPr>
          <a:xfrm>
            <a:off x="9405" y="1453443"/>
            <a:ext cx="6662326" cy="4996744"/>
          </a:xfrm>
          <a:prstGeom prst="rect">
            <a:avLst/>
          </a:prstGeom>
        </p:spPr>
      </p:pic>
      <p:pic>
        <p:nvPicPr>
          <p:cNvPr id="6" name="Picture 5"/>
          <p:cNvPicPr>
            <a:picLocks noChangeAspect="1"/>
          </p:cNvPicPr>
          <p:nvPr/>
        </p:nvPicPr>
        <p:blipFill>
          <a:blip r:embed="rId3"/>
          <a:stretch>
            <a:fillRect/>
          </a:stretch>
        </p:blipFill>
        <p:spPr>
          <a:xfrm>
            <a:off x="5518386" y="1453443"/>
            <a:ext cx="6662326" cy="4996744"/>
          </a:xfrm>
          <a:prstGeom prst="rect">
            <a:avLst/>
          </a:prstGeom>
        </p:spPr>
      </p:pic>
      <p:sp>
        <p:nvSpPr>
          <p:cNvPr id="7" name="TextBox 6"/>
          <p:cNvSpPr txBox="1"/>
          <p:nvPr/>
        </p:nvSpPr>
        <p:spPr>
          <a:xfrm>
            <a:off x="2133596" y="1603024"/>
            <a:ext cx="2641600" cy="369332"/>
          </a:xfrm>
          <a:prstGeom prst="rect">
            <a:avLst/>
          </a:prstGeom>
          <a:noFill/>
        </p:spPr>
        <p:txBody>
          <a:bodyPr wrap="square" rtlCol="0">
            <a:spAutoFit/>
          </a:bodyPr>
          <a:lstStyle/>
          <a:p>
            <a:r>
              <a:rPr lang="en-US" dirty="0"/>
              <a:t>Raw scaling factors</a:t>
            </a:r>
          </a:p>
        </p:txBody>
      </p:sp>
      <p:sp>
        <p:nvSpPr>
          <p:cNvPr id="8" name="TextBox 7"/>
          <p:cNvSpPr txBox="1"/>
          <p:nvPr/>
        </p:nvSpPr>
        <p:spPr>
          <a:xfrm>
            <a:off x="7557441" y="1603024"/>
            <a:ext cx="2641600" cy="369332"/>
          </a:xfrm>
          <a:prstGeom prst="rect">
            <a:avLst/>
          </a:prstGeom>
          <a:noFill/>
        </p:spPr>
        <p:txBody>
          <a:bodyPr wrap="square" rtlCol="0">
            <a:spAutoFit/>
          </a:bodyPr>
          <a:lstStyle/>
          <a:p>
            <a:r>
              <a:rPr lang="en-US" dirty="0"/>
              <a:t>Smoothed scaling factors</a:t>
            </a:r>
            <a:r>
              <a:rPr lang="en-US" baseline="30000" dirty="0"/>
              <a:t>*</a:t>
            </a:r>
            <a:endParaRPr lang="en-US" dirty="0"/>
          </a:p>
        </p:txBody>
      </p:sp>
      <p:sp>
        <p:nvSpPr>
          <p:cNvPr id="9" name="TextBox 8"/>
          <p:cNvSpPr txBox="1"/>
          <p:nvPr/>
        </p:nvSpPr>
        <p:spPr>
          <a:xfrm>
            <a:off x="7168447" y="5971821"/>
            <a:ext cx="3939822" cy="338554"/>
          </a:xfrm>
          <a:prstGeom prst="rect">
            <a:avLst/>
          </a:prstGeom>
          <a:noFill/>
        </p:spPr>
        <p:txBody>
          <a:bodyPr wrap="square" rtlCol="0">
            <a:spAutoFit/>
          </a:bodyPr>
          <a:lstStyle/>
          <a:p>
            <a:r>
              <a:rPr lang="en-US" sz="1600" baseline="30000" dirty="0"/>
              <a:t>*</a:t>
            </a:r>
            <a:r>
              <a:rPr lang="en-US" sz="1600" dirty="0"/>
              <a:t>100 km radius averaging mask applied</a:t>
            </a:r>
            <a:endParaRPr lang="en-US" sz="1600" baseline="30000" dirty="0"/>
          </a:p>
        </p:txBody>
      </p:sp>
      <p:sp>
        <p:nvSpPr>
          <p:cNvPr id="10" name="TextBox 9">
            <a:extLst>
              <a:ext uri="{FF2B5EF4-FFF2-40B4-BE49-F238E27FC236}">
                <a16:creationId xmlns:a16="http://schemas.microsoft.com/office/drawing/2014/main" id="{5E8CD046-479A-2543-AB07-54993FA00784}"/>
              </a:ext>
            </a:extLst>
          </p:cNvPr>
          <p:cNvSpPr txBox="1"/>
          <p:nvPr/>
        </p:nvSpPr>
        <p:spPr>
          <a:xfrm>
            <a:off x="146046" y="6399643"/>
            <a:ext cx="4022193" cy="369332"/>
          </a:xfrm>
          <a:prstGeom prst="rect">
            <a:avLst/>
          </a:prstGeom>
          <a:noFill/>
        </p:spPr>
        <p:txBody>
          <a:bodyPr wrap="square" rtlCol="0">
            <a:spAutoFit/>
          </a:bodyPr>
          <a:lstStyle/>
          <a:p>
            <a:r>
              <a:rPr lang="en-US" dirty="0"/>
              <a:t>PRELIMINARY - NOT FOR FURTHER USE</a:t>
            </a:r>
          </a:p>
        </p:txBody>
      </p:sp>
    </p:spTree>
    <p:extLst>
      <p:ext uri="{BB962C8B-B14F-4D97-AF65-F5344CB8AC3E}">
        <p14:creationId xmlns:p14="http://schemas.microsoft.com/office/powerpoint/2010/main" val="1548129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4262-1591-3548-8961-50A2FBB71BD8}"/>
              </a:ext>
            </a:extLst>
          </p:cNvPr>
          <p:cNvSpPr>
            <a:spLocks noGrp="1"/>
          </p:cNvSpPr>
          <p:nvPr>
            <p:ph type="title"/>
          </p:nvPr>
        </p:nvSpPr>
        <p:spPr/>
        <p:txBody>
          <a:bodyPr/>
          <a:lstStyle/>
          <a:p>
            <a:r>
              <a:rPr lang="en-US" dirty="0"/>
              <a:t>3D MT survey beta factors</a:t>
            </a:r>
          </a:p>
        </p:txBody>
      </p:sp>
      <p:sp>
        <p:nvSpPr>
          <p:cNvPr id="3" name="Content Placeholder 2">
            <a:extLst>
              <a:ext uri="{FF2B5EF4-FFF2-40B4-BE49-F238E27FC236}">
                <a16:creationId xmlns:a16="http://schemas.microsoft.com/office/drawing/2014/main" id="{1C0002C5-2469-4D42-8E7E-0C0930E14DCA}"/>
              </a:ext>
            </a:extLst>
          </p:cNvPr>
          <p:cNvSpPr>
            <a:spLocks noGrp="1"/>
          </p:cNvSpPr>
          <p:nvPr>
            <p:ph idx="1"/>
          </p:nvPr>
        </p:nvSpPr>
        <p:spPr/>
        <p:txBody>
          <a:bodyPr/>
          <a:lstStyle/>
          <a:p>
            <a:r>
              <a:rPr lang="en-US" dirty="0"/>
              <a:t>One way to present the beta factors in an actionable form could be: </a:t>
            </a:r>
            <a:r>
              <a:rPr lang="en-US" dirty="0">
                <a:hlinkClick r:id="rId2"/>
              </a:rPr>
              <a:t>https://rweigel.github.io/scalingfactors/</a:t>
            </a:r>
            <a:r>
              <a:rPr lang="en-US" dirty="0"/>
              <a:t>. </a:t>
            </a:r>
          </a:p>
        </p:txBody>
      </p:sp>
      <p:sp>
        <p:nvSpPr>
          <p:cNvPr id="4" name="Slide Number Placeholder 3">
            <a:extLst>
              <a:ext uri="{FF2B5EF4-FFF2-40B4-BE49-F238E27FC236}">
                <a16:creationId xmlns:a16="http://schemas.microsoft.com/office/drawing/2014/main" id="{45DC4926-8E16-A04F-8D56-E87FFF624900}"/>
              </a:ext>
            </a:extLst>
          </p:cNvPr>
          <p:cNvSpPr>
            <a:spLocks noGrp="1"/>
          </p:cNvSpPr>
          <p:nvPr>
            <p:ph type="sldNum" sz="quarter" idx="12"/>
          </p:nvPr>
        </p:nvSpPr>
        <p:spPr/>
        <p:txBody>
          <a:bodyPr/>
          <a:lstStyle/>
          <a:p>
            <a:fld id="{C1B3F627-356F-AA43-B4A4-A8DEE0843C1F}" type="slidenum">
              <a:rPr lang="en-US" smtClean="0"/>
              <a:t>12</a:t>
            </a:fld>
            <a:endParaRPr lang="en-US"/>
          </a:p>
        </p:txBody>
      </p:sp>
      <p:sp>
        <p:nvSpPr>
          <p:cNvPr id="5" name="TextBox 4">
            <a:extLst>
              <a:ext uri="{FF2B5EF4-FFF2-40B4-BE49-F238E27FC236}">
                <a16:creationId xmlns:a16="http://schemas.microsoft.com/office/drawing/2014/main" id="{9F8DBF92-F5CC-2E47-BC1F-E02A3408ADD1}"/>
              </a:ext>
            </a:extLst>
          </p:cNvPr>
          <p:cNvSpPr txBox="1"/>
          <p:nvPr/>
        </p:nvSpPr>
        <p:spPr>
          <a:xfrm>
            <a:off x="146046" y="6399643"/>
            <a:ext cx="4022193" cy="369332"/>
          </a:xfrm>
          <a:prstGeom prst="rect">
            <a:avLst/>
          </a:prstGeom>
          <a:noFill/>
        </p:spPr>
        <p:txBody>
          <a:bodyPr wrap="square" rtlCol="0">
            <a:spAutoFit/>
          </a:bodyPr>
          <a:lstStyle/>
          <a:p>
            <a:r>
              <a:rPr lang="en-US" dirty="0"/>
              <a:t>PRELIMINARY - NOT FOR FURTHER USE</a:t>
            </a:r>
          </a:p>
        </p:txBody>
      </p:sp>
      <p:sp>
        <p:nvSpPr>
          <p:cNvPr id="7" name="TextBox 6">
            <a:extLst>
              <a:ext uri="{FF2B5EF4-FFF2-40B4-BE49-F238E27FC236}">
                <a16:creationId xmlns:a16="http://schemas.microsoft.com/office/drawing/2014/main" id="{FB2522C3-88A1-DB4D-BEBB-A610482FF8EB}"/>
              </a:ext>
            </a:extLst>
          </p:cNvPr>
          <p:cNvSpPr txBox="1"/>
          <p:nvPr/>
        </p:nvSpPr>
        <p:spPr>
          <a:xfrm>
            <a:off x="8814836" y="5840449"/>
            <a:ext cx="2575382" cy="646331"/>
          </a:xfrm>
          <a:prstGeom prst="rect">
            <a:avLst/>
          </a:prstGeom>
          <a:noFill/>
        </p:spPr>
        <p:txBody>
          <a:bodyPr wrap="square" rtlCol="0">
            <a:spAutoFit/>
          </a:bodyPr>
          <a:lstStyle/>
          <a:p>
            <a:r>
              <a:rPr lang="en-US" dirty="0"/>
              <a:t>Credit: R. </a:t>
            </a:r>
            <a:r>
              <a:rPr lang="en-US" dirty="0" err="1"/>
              <a:t>Weigel</a:t>
            </a:r>
            <a:r>
              <a:rPr lang="en-US" dirty="0"/>
              <a:t>, George Mason University</a:t>
            </a:r>
          </a:p>
        </p:txBody>
      </p:sp>
      <p:pic>
        <p:nvPicPr>
          <p:cNvPr id="8" name="Picture 7">
            <a:extLst>
              <a:ext uri="{FF2B5EF4-FFF2-40B4-BE49-F238E27FC236}">
                <a16:creationId xmlns:a16="http://schemas.microsoft.com/office/drawing/2014/main" id="{92285D54-29AA-AC4C-A764-097810B6EB15}"/>
              </a:ext>
            </a:extLst>
          </p:cNvPr>
          <p:cNvPicPr>
            <a:picLocks noChangeAspect="1"/>
          </p:cNvPicPr>
          <p:nvPr/>
        </p:nvPicPr>
        <p:blipFill>
          <a:blip r:embed="rId3"/>
          <a:stretch>
            <a:fillRect/>
          </a:stretch>
        </p:blipFill>
        <p:spPr>
          <a:xfrm>
            <a:off x="3108039" y="2737555"/>
            <a:ext cx="5654961" cy="3641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143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In this </a:t>
            </a:r>
            <a:r>
              <a:rPr lang="en-US" u="sng" dirty="0"/>
              <a:t>preliminary</a:t>
            </a:r>
            <a:r>
              <a:rPr lang="en-US" dirty="0"/>
              <a:t> investigation, we utilized ~3000 full </a:t>
            </a:r>
            <a:r>
              <a:rPr lang="en-US" dirty="0" err="1"/>
              <a:t>EarthScope</a:t>
            </a:r>
            <a:r>
              <a:rPr lang="en-US" dirty="0"/>
              <a:t> and IRIS MT surface impedances to characterize the ground response in the NERC benchmark event framework.</a:t>
            </a:r>
          </a:p>
          <a:p>
            <a:r>
              <a:rPr lang="en-US" dirty="0">
                <a:solidFill>
                  <a:srgbClr val="0070C0"/>
                </a:solidFill>
              </a:rPr>
              <a:t>The computed new “beta” scaling factors can be applied directly in the TPL-007-1 context.</a:t>
            </a:r>
          </a:p>
          <a:p>
            <a:r>
              <a:rPr lang="en-US" dirty="0"/>
              <a:t>See </a:t>
            </a:r>
            <a:r>
              <a:rPr lang="en-US" i="1" dirty="0"/>
              <a:t>Pulkkinen et al. </a:t>
            </a:r>
            <a:r>
              <a:rPr lang="en-US" dirty="0"/>
              <a:t>(2018, under preparation) for details.</a:t>
            </a:r>
          </a:p>
        </p:txBody>
      </p:sp>
      <p:sp>
        <p:nvSpPr>
          <p:cNvPr id="4" name="Slide Number Placeholder 3"/>
          <p:cNvSpPr>
            <a:spLocks noGrp="1"/>
          </p:cNvSpPr>
          <p:nvPr>
            <p:ph type="sldNum" sz="quarter" idx="12"/>
          </p:nvPr>
        </p:nvSpPr>
        <p:spPr/>
        <p:txBody>
          <a:bodyPr/>
          <a:lstStyle/>
          <a:p>
            <a:fld id="{C1B3F627-356F-AA43-B4A4-A8DEE0843C1F}" type="slidenum">
              <a:rPr lang="en-US" smtClean="0"/>
              <a:t>13</a:t>
            </a:fld>
            <a:endParaRPr lang="en-US"/>
          </a:p>
        </p:txBody>
      </p:sp>
    </p:spTree>
    <p:extLst>
      <p:ext uri="{BB962C8B-B14F-4D97-AF65-F5344CB8AC3E}">
        <p14:creationId xmlns:p14="http://schemas.microsoft.com/office/powerpoint/2010/main" val="1730377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19C0-462D-5D4C-A0E4-3637E37C903F}"/>
              </a:ext>
            </a:extLst>
          </p:cNvPr>
          <p:cNvSpPr>
            <a:spLocks noGrp="1"/>
          </p:cNvSpPr>
          <p:nvPr>
            <p:ph type="title"/>
          </p:nvPr>
        </p:nvSpPr>
        <p:spPr>
          <a:xfrm>
            <a:off x="3025817" y="2390873"/>
            <a:ext cx="5548533" cy="1325563"/>
          </a:xfrm>
        </p:spPr>
        <p:txBody>
          <a:bodyPr/>
          <a:lstStyle/>
          <a:p>
            <a:r>
              <a:rPr lang="en-US" dirty="0"/>
              <a:t>Personal thoughts part</a:t>
            </a:r>
          </a:p>
        </p:txBody>
      </p:sp>
      <p:sp>
        <p:nvSpPr>
          <p:cNvPr id="4" name="Slide Number Placeholder 3">
            <a:extLst>
              <a:ext uri="{FF2B5EF4-FFF2-40B4-BE49-F238E27FC236}">
                <a16:creationId xmlns:a16="http://schemas.microsoft.com/office/drawing/2014/main" id="{050696AD-CFA0-524E-B9DD-7A359A698909}"/>
              </a:ext>
            </a:extLst>
          </p:cNvPr>
          <p:cNvSpPr>
            <a:spLocks noGrp="1"/>
          </p:cNvSpPr>
          <p:nvPr>
            <p:ph type="sldNum" sz="quarter" idx="12"/>
          </p:nvPr>
        </p:nvSpPr>
        <p:spPr/>
        <p:txBody>
          <a:bodyPr/>
          <a:lstStyle/>
          <a:p>
            <a:fld id="{C1B3F627-356F-AA43-B4A4-A8DEE0843C1F}" type="slidenum">
              <a:rPr lang="en-US" smtClean="0"/>
              <a:t>2</a:t>
            </a:fld>
            <a:endParaRPr lang="en-US"/>
          </a:p>
        </p:txBody>
      </p:sp>
    </p:spTree>
    <p:extLst>
      <p:ext uri="{BB962C8B-B14F-4D97-AF65-F5344CB8AC3E}">
        <p14:creationId xmlns:p14="http://schemas.microsoft.com/office/powerpoint/2010/main" val="2986615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 1D vs 3D points</a:t>
            </a:r>
          </a:p>
        </p:txBody>
      </p:sp>
      <p:sp>
        <p:nvSpPr>
          <p:cNvPr id="3" name="Content Placeholder 2"/>
          <p:cNvSpPr>
            <a:spLocks noGrp="1"/>
          </p:cNvSpPr>
          <p:nvPr>
            <p:ph idx="1"/>
          </p:nvPr>
        </p:nvSpPr>
        <p:spPr/>
        <p:txBody>
          <a:bodyPr>
            <a:normAutofit/>
          </a:bodyPr>
          <a:lstStyle/>
          <a:p>
            <a:r>
              <a:rPr lang="en-US" dirty="0"/>
              <a:t>In modeling of any physical system, the general goal is to represent the setting at appropriate level of accuracy/approximation given the needs of the application in mind.</a:t>
            </a:r>
          </a:p>
          <a:p>
            <a:pPr lvl="1"/>
            <a:r>
              <a:rPr lang="en-US" dirty="0">
                <a:solidFill>
                  <a:srgbClr val="0070C0"/>
                </a:solidFill>
              </a:rPr>
              <a:t>For example, for geospace applications single fluid MHD approximation is generally sufficient to capture the key dynamics of the system. We don</a:t>
            </a:r>
            <a:r>
              <a:rPr lang="mr-IN" dirty="0">
                <a:solidFill>
                  <a:srgbClr val="0070C0"/>
                </a:solidFill>
              </a:rPr>
              <a:t>’</a:t>
            </a:r>
            <a:r>
              <a:rPr lang="en-US" dirty="0">
                <a:solidFill>
                  <a:srgbClr val="0070C0"/>
                </a:solidFill>
              </a:rPr>
              <a:t>t usually need to carry out individual particle level modeling of the system.</a:t>
            </a:r>
          </a:p>
          <a:p>
            <a:pPr lvl="1"/>
            <a:r>
              <a:rPr lang="en-US" dirty="0">
                <a:solidFill>
                  <a:srgbClr val="0070C0"/>
                </a:solidFill>
              </a:rPr>
              <a:t>Similarly, in GIC applications the workhorse 1D modeling has been sufficiently accurate (waveform, peak amplitudes) approximation for many regions of interest.</a:t>
            </a:r>
          </a:p>
        </p:txBody>
      </p:sp>
      <p:sp>
        <p:nvSpPr>
          <p:cNvPr id="4" name="Slide Number Placeholder 3"/>
          <p:cNvSpPr>
            <a:spLocks noGrp="1"/>
          </p:cNvSpPr>
          <p:nvPr>
            <p:ph type="sldNum" sz="quarter" idx="12"/>
          </p:nvPr>
        </p:nvSpPr>
        <p:spPr/>
        <p:txBody>
          <a:bodyPr/>
          <a:lstStyle/>
          <a:p>
            <a:fld id="{C1B3F627-356F-AA43-B4A4-A8DEE0843C1F}" type="slidenum">
              <a:rPr lang="en-US" smtClean="0"/>
              <a:t>3</a:t>
            </a:fld>
            <a:endParaRPr lang="en-US"/>
          </a:p>
        </p:txBody>
      </p:sp>
    </p:spTree>
    <p:extLst>
      <p:ext uri="{BB962C8B-B14F-4D97-AF65-F5344CB8AC3E}">
        <p14:creationId xmlns:p14="http://schemas.microsoft.com/office/powerpoint/2010/main" val="200946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B3F627-356F-AA43-B4A4-A8DEE0843C1F}" type="slidenum">
              <a:rPr lang="en-US" smtClean="0"/>
              <a:t>4</a:t>
            </a:fld>
            <a:endParaRPr lang="en-US"/>
          </a:p>
        </p:txBody>
      </p:sp>
      <p:pic>
        <p:nvPicPr>
          <p:cNvPr id="5" name="Picture 4">
            <a:extLst>
              <a:ext uri="{FF2B5EF4-FFF2-40B4-BE49-F238E27FC236}">
                <a16:creationId xmlns:a16="http://schemas.microsoft.com/office/drawing/2014/main" id="{5E88C65C-7A8E-4D4D-AA36-1E8BB323F824}"/>
              </a:ext>
            </a:extLst>
          </p:cNvPr>
          <p:cNvPicPr>
            <a:picLocks noChangeAspect="1"/>
          </p:cNvPicPr>
          <p:nvPr/>
        </p:nvPicPr>
        <p:blipFill>
          <a:blip r:embed="rId2"/>
          <a:stretch>
            <a:fillRect/>
          </a:stretch>
        </p:blipFill>
        <p:spPr>
          <a:xfrm>
            <a:off x="584269" y="2046006"/>
            <a:ext cx="4008455" cy="3717520"/>
          </a:xfrm>
          <a:prstGeom prst="rect">
            <a:avLst/>
          </a:prstGeom>
        </p:spPr>
      </p:pic>
      <p:sp>
        <p:nvSpPr>
          <p:cNvPr id="7" name="TextBox 6">
            <a:extLst>
              <a:ext uri="{FF2B5EF4-FFF2-40B4-BE49-F238E27FC236}">
                <a16:creationId xmlns:a16="http://schemas.microsoft.com/office/drawing/2014/main" id="{32D87787-DB46-0D46-9026-BCBA25A65BAD}"/>
              </a:ext>
            </a:extLst>
          </p:cNvPr>
          <p:cNvSpPr txBox="1"/>
          <p:nvPr/>
        </p:nvSpPr>
        <p:spPr>
          <a:xfrm>
            <a:off x="838200" y="1431023"/>
            <a:ext cx="4674972" cy="584775"/>
          </a:xfrm>
          <a:prstGeom prst="rect">
            <a:avLst/>
          </a:prstGeom>
          <a:noFill/>
        </p:spPr>
        <p:txBody>
          <a:bodyPr wrap="square" rtlCol="0">
            <a:spAutoFit/>
          </a:bodyPr>
          <a:lstStyle/>
          <a:p>
            <a:r>
              <a:rPr lang="en-US" sz="1600" dirty="0"/>
              <a:t>Example out-of-sample validations of GIC modeled using empirically derived 1D ground models</a:t>
            </a:r>
          </a:p>
        </p:txBody>
      </p:sp>
      <p:sp>
        <p:nvSpPr>
          <p:cNvPr id="2" name="Title 1"/>
          <p:cNvSpPr>
            <a:spLocks noGrp="1"/>
          </p:cNvSpPr>
          <p:nvPr>
            <p:ph type="title"/>
          </p:nvPr>
        </p:nvSpPr>
        <p:spPr/>
        <p:txBody>
          <a:bodyPr/>
          <a:lstStyle/>
          <a:p>
            <a:r>
              <a:rPr lang="en-US" dirty="0"/>
              <a:t>Misc. 1D vs 3D points</a:t>
            </a:r>
          </a:p>
        </p:txBody>
      </p:sp>
      <p:grpSp>
        <p:nvGrpSpPr>
          <p:cNvPr id="12" name="Group 11">
            <a:extLst>
              <a:ext uri="{FF2B5EF4-FFF2-40B4-BE49-F238E27FC236}">
                <a16:creationId xmlns:a16="http://schemas.microsoft.com/office/drawing/2014/main" id="{BF7D33AA-C1BB-0E49-91A7-CFD087BD9B26}"/>
              </a:ext>
            </a:extLst>
          </p:cNvPr>
          <p:cNvGrpSpPr/>
          <p:nvPr/>
        </p:nvGrpSpPr>
        <p:grpSpPr>
          <a:xfrm>
            <a:off x="2797629" y="2448565"/>
            <a:ext cx="5438234" cy="4300516"/>
            <a:chOff x="2797629" y="2448565"/>
            <a:chExt cx="5438234" cy="4300516"/>
          </a:xfrm>
        </p:grpSpPr>
        <p:pic>
          <p:nvPicPr>
            <p:cNvPr id="6" name="Picture 5">
              <a:extLst>
                <a:ext uri="{FF2B5EF4-FFF2-40B4-BE49-F238E27FC236}">
                  <a16:creationId xmlns:a16="http://schemas.microsoft.com/office/drawing/2014/main" id="{F4AD86E3-26FF-9444-A473-7A66784D4881}"/>
                </a:ext>
              </a:extLst>
            </p:cNvPr>
            <p:cNvPicPr>
              <a:picLocks noChangeAspect="1"/>
            </p:cNvPicPr>
            <p:nvPr/>
          </p:nvPicPr>
          <p:blipFill>
            <a:blip r:embed="rId3"/>
            <a:stretch>
              <a:fillRect/>
            </a:stretch>
          </p:blipFill>
          <p:spPr>
            <a:xfrm>
              <a:off x="2797629" y="2448565"/>
              <a:ext cx="5438234" cy="4030972"/>
            </a:xfrm>
            <a:prstGeom prst="rect">
              <a:avLst/>
            </a:prstGeom>
          </p:spPr>
        </p:pic>
        <p:sp>
          <p:nvSpPr>
            <p:cNvPr id="9" name="TextBox 8">
              <a:extLst>
                <a:ext uri="{FF2B5EF4-FFF2-40B4-BE49-F238E27FC236}">
                  <a16:creationId xmlns:a16="http://schemas.microsoft.com/office/drawing/2014/main" id="{00E724C2-83AB-F742-8C54-AEF06EF9C0E7}"/>
                </a:ext>
              </a:extLst>
            </p:cNvPr>
            <p:cNvSpPr txBox="1"/>
            <p:nvPr/>
          </p:nvSpPr>
          <p:spPr>
            <a:xfrm>
              <a:off x="2807524" y="6410527"/>
              <a:ext cx="4327566" cy="338554"/>
            </a:xfrm>
            <a:prstGeom prst="rect">
              <a:avLst/>
            </a:prstGeom>
            <a:noFill/>
          </p:spPr>
          <p:txBody>
            <a:bodyPr wrap="square" rtlCol="0">
              <a:spAutoFit/>
            </a:bodyPr>
            <a:lstStyle/>
            <a:p>
              <a:r>
                <a:rPr lang="en-US" sz="1600" i="1" dirty="0" err="1"/>
                <a:t>Ngwira</a:t>
              </a:r>
              <a:r>
                <a:rPr lang="en-US" sz="1600" i="1" dirty="0"/>
                <a:t> et al. </a:t>
              </a:r>
              <a:r>
                <a:rPr lang="en-US" sz="1600" dirty="0"/>
                <a:t>(2008)</a:t>
              </a:r>
            </a:p>
          </p:txBody>
        </p:sp>
      </p:grpSp>
      <p:grpSp>
        <p:nvGrpSpPr>
          <p:cNvPr id="13" name="Group 12">
            <a:extLst>
              <a:ext uri="{FF2B5EF4-FFF2-40B4-BE49-F238E27FC236}">
                <a16:creationId xmlns:a16="http://schemas.microsoft.com/office/drawing/2014/main" id="{6969C1D9-26D2-5246-A0DB-882027F30916}"/>
              </a:ext>
            </a:extLst>
          </p:cNvPr>
          <p:cNvGrpSpPr/>
          <p:nvPr/>
        </p:nvGrpSpPr>
        <p:grpSpPr>
          <a:xfrm>
            <a:off x="5513172" y="210747"/>
            <a:ext cx="6583826" cy="5483911"/>
            <a:chOff x="5513172" y="210747"/>
            <a:chExt cx="6583826" cy="5483911"/>
          </a:xfrm>
        </p:grpSpPr>
        <p:pic>
          <p:nvPicPr>
            <p:cNvPr id="8" name="Picture 7">
              <a:extLst>
                <a:ext uri="{FF2B5EF4-FFF2-40B4-BE49-F238E27FC236}">
                  <a16:creationId xmlns:a16="http://schemas.microsoft.com/office/drawing/2014/main" id="{5188EB6C-9360-A041-992C-47FE28EF2650}"/>
                </a:ext>
              </a:extLst>
            </p:cNvPr>
            <p:cNvPicPr>
              <a:picLocks noChangeAspect="1"/>
            </p:cNvPicPr>
            <p:nvPr/>
          </p:nvPicPr>
          <p:blipFill>
            <a:blip r:embed="rId4"/>
            <a:stretch>
              <a:fillRect/>
            </a:stretch>
          </p:blipFill>
          <p:spPr>
            <a:xfrm>
              <a:off x="5513172" y="210747"/>
              <a:ext cx="6583826" cy="5192527"/>
            </a:xfrm>
            <a:prstGeom prst="rect">
              <a:avLst/>
            </a:prstGeom>
          </p:spPr>
        </p:pic>
        <p:sp>
          <p:nvSpPr>
            <p:cNvPr id="10" name="TextBox 9">
              <a:extLst>
                <a:ext uri="{FF2B5EF4-FFF2-40B4-BE49-F238E27FC236}">
                  <a16:creationId xmlns:a16="http://schemas.microsoft.com/office/drawing/2014/main" id="{AD70D89A-8868-5640-AA1D-A30A47ED55CF}"/>
                </a:ext>
              </a:extLst>
            </p:cNvPr>
            <p:cNvSpPr txBox="1"/>
            <p:nvPr/>
          </p:nvSpPr>
          <p:spPr>
            <a:xfrm>
              <a:off x="9066340" y="5356104"/>
              <a:ext cx="2422892" cy="338554"/>
            </a:xfrm>
            <a:prstGeom prst="rect">
              <a:avLst/>
            </a:prstGeom>
            <a:noFill/>
          </p:spPr>
          <p:txBody>
            <a:bodyPr wrap="square" rtlCol="0">
              <a:spAutoFit/>
            </a:bodyPr>
            <a:lstStyle/>
            <a:p>
              <a:r>
                <a:rPr lang="en-US" sz="1600" i="1" dirty="0"/>
                <a:t>Pulkkinen et al. </a:t>
              </a:r>
              <a:r>
                <a:rPr lang="en-US" sz="1600" dirty="0"/>
                <a:t>(2010)</a:t>
              </a:r>
            </a:p>
          </p:txBody>
        </p:sp>
      </p:grpSp>
      <p:sp>
        <p:nvSpPr>
          <p:cNvPr id="11" name="TextBox 10">
            <a:extLst>
              <a:ext uri="{FF2B5EF4-FFF2-40B4-BE49-F238E27FC236}">
                <a16:creationId xmlns:a16="http://schemas.microsoft.com/office/drawing/2014/main" id="{9EC99203-6AB0-F44F-8C39-0BAC29E95964}"/>
              </a:ext>
            </a:extLst>
          </p:cNvPr>
          <p:cNvSpPr txBox="1"/>
          <p:nvPr/>
        </p:nvSpPr>
        <p:spPr>
          <a:xfrm>
            <a:off x="584268" y="5757711"/>
            <a:ext cx="4327566" cy="338554"/>
          </a:xfrm>
          <a:prstGeom prst="rect">
            <a:avLst/>
          </a:prstGeom>
          <a:noFill/>
        </p:spPr>
        <p:txBody>
          <a:bodyPr wrap="square" rtlCol="0">
            <a:spAutoFit/>
          </a:bodyPr>
          <a:lstStyle/>
          <a:p>
            <a:r>
              <a:rPr lang="en-US" sz="1600" i="1" dirty="0"/>
              <a:t>Pulkkinen et al. </a:t>
            </a:r>
            <a:r>
              <a:rPr lang="en-US" sz="1600" dirty="0"/>
              <a:t>(2007)</a:t>
            </a:r>
          </a:p>
        </p:txBody>
      </p:sp>
    </p:spTree>
    <p:extLst>
      <p:ext uri="{BB962C8B-B14F-4D97-AF65-F5344CB8AC3E}">
        <p14:creationId xmlns:p14="http://schemas.microsoft.com/office/powerpoint/2010/main" val="364816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2783083" y="4375734"/>
            <a:ext cx="488887" cy="111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863493" y="3900267"/>
            <a:ext cx="279400" cy="2444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954279" y="4803033"/>
            <a:ext cx="271604" cy="32139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818888" y="4155435"/>
            <a:ext cx="488887" cy="7220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Local application of multiple 1D models</a:t>
            </a:r>
          </a:p>
        </p:txBody>
      </p:sp>
      <p:sp>
        <p:nvSpPr>
          <p:cNvPr id="3" name="Content Placeholder 2"/>
          <p:cNvSpPr>
            <a:spLocks noGrp="1"/>
          </p:cNvSpPr>
          <p:nvPr>
            <p:ph idx="1"/>
          </p:nvPr>
        </p:nvSpPr>
        <p:spPr/>
        <p:txBody>
          <a:bodyPr/>
          <a:lstStyle/>
          <a:p>
            <a:r>
              <a:rPr lang="en-US" dirty="0"/>
              <a:t>One can think of local linear approximation of non-linear curve as a (dimensionally) simplified analogy.</a:t>
            </a:r>
          </a:p>
        </p:txBody>
      </p:sp>
      <p:sp>
        <p:nvSpPr>
          <p:cNvPr id="4" name="Slide Number Placeholder 3"/>
          <p:cNvSpPr>
            <a:spLocks noGrp="1"/>
          </p:cNvSpPr>
          <p:nvPr>
            <p:ph type="sldNum" sz="quarter" idx="12"/>
          </p:nvPr>
        </p:nvSpPr>
        <p:spPr/>
        <p:txBody>
          <a:bodyPr/>
          <a:lstStyle/>
          <a:p>
            <a:fld id="{C1B3F627-356F-AA43-B4A4-A8DEE0843C1F}" type="slidenum">
              <a:rPr lang="en-US" smtClean="0"/>
              <a:t>5</a:t>
            </a:fld>
            <a:endParaRPr lang="en-US"/>
          </a:p>
        </p:txBody>
      </p:sp>
      <p:sp>
        <p:nvSpPr>
          <p:cNvPr id="7" name="Freeform 6"/>
          <p:cNvSpPr/>
          <p:nvPr/>
        </p:nvSpPr>
        <p:spPr>
          <a:xfrm>
            <a:off x="887107" y="3778206"/>
            <a:ext cx="3341511" cy="1478844"/>
          </a:xfrm>
          <a:custGeom>
            <a:avLst/>
            <a:gdLst>
              <a:gd name="connsiteX0" fmla="*/ 0 w 3341511"/>
              <a:gd name="connsiteY0" fmla="*/ 1478844 h 1478844"/>
              <a:gd name="connsiteX1" fmla="*/ 1117600 w 3341511"/>
              <a:gd name="connsiteY1" fmla="*/ 451555 h 1478844"/>
              <a:gd name="connsiteX2" fmla="*/ 2415822 w 3341511"/>
              <a:gd name="connsiteY2" fmla="*/ 643467 h 1478844"/>
              <a:gd name="connsiteX3" fmla="*/ 3341511 w 3341511"/>
              <a:gd name="connsiteY3" fmla="*/ 0 h 1478844"/>
            </a:gdLst>
            <a:ahLst/>
            <a:cxnLst>
              <a:cxn ang="0">
                <a:pos x="connsiteX0" y="connsiteY0"/>
              </a:cxn>
              <a:cxn ang="0">
                <a:pos x="connsiteX1" y="connsiteY1"/>
              </a:cxn>
              <a:cxn ang="0">
                <a:pos x="connsiteX2" y="connsiteY2"/>
              </a:cxn>
              <a:cxn ang="0">
                <a:pos x="connsiteX3" y="connsiteY3"/>
              </a:cxn>
            </a:cxnLst>
            <a:rect l="l" t="t" r="r" b="b"/>
            <a:pathLst>
              <a:path w="3341511" h="1478844">
                <a:moveTo>
                  <a:pt x="0" y="1478844"/>
                </a:moveTo>
                <a:cubicBezTo>
                  <a:pt x="357481" y="1034814"/>
                  <a:pt x="714963" y="590784"/>
                  <a:pt x="1117600" y="451555"/>
                </a:cubicBezTo>
                <a:cubicBezTo>
                  <a:pt x="1520237" y="312325"/>
                  <a:pt x="2045170" y="718726"/>
                  <a:pt x="2415822" y="643467"/>
                </a:cubicBezTo>
                <a:cubicBezTo>
                  <a:pt x="2786474" y="568208"/>
                  <a:pt x="3341511" y="0"/>
                  <a:pt x="3341511"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66696" y="4921963"/>
            <a:ext cx="90311" cy="903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7369" y="4164489"/>
            <a:ext cx="90311" cy="903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88042" y="4363665"/>
            <a:ext cx="90311" cy="903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948716" y="3951733"/>
            <a:ext cx="90311" cy="903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818888" y="5180535"/>
            <a:ext cx="3747900" cy="923330"/>
          </a:xfrm>
          <a:prstGeom prst="rect">
            <a:avLst/>
          </a:prstGeom>
          <a:noFill/>
        </p:spPr>
        <p:txBody>
          <a:bodyPr wrap="square" rtlCol="0">
            <a:spAutoFit/>
          </a:bodyPr>
          <a:lstStyle/>
          <a:p>
            <a:r>
              <a:rPr lang="en-US" dirty="0"/>
              <a:t>Fewer degrees of freedom sufficient to represent the local behavior of the curve</a:t>
            </a:r>
          </a:p>
        </p:txBody>
      </p:sp>
      <p:cxnSp>
        <p:nvCxnSpPr>
          <p:cNvPr id="29" name="Straight Connector 28"/>
          <p:cNvCxnSpPr/>
          <p:nvPr/>
        </p:nvCxnSpPr>
        <p:spPr>
          <a:xfrm>
            <a:off x="1225883" y="5021605"/>
            <a:ext cx="593005" cy="2447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100517" y="4356983"/>
            <a:ext cx="134047" cy="750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966547" y="4517628"/>
            <a:ext cx="58821" cy="630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692839" y="4135078"/>
            <a:ext cx="255877" cy="942758"/>
          </a:xfrm>
          <a:prstGeom prst="line">
            <a:avLst/>
          </a:prstGeom>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724FFAA-0FA0-8E4C-BE9F-36D1C53EA45F}"/>
              </a:ext>
            </a:extLst>
          </p:cNvPr>
          <p:cNvGrpSpPr/>
          <p:nvPr/>
        </p:nvGrpSpPr>
        <p:grpSpPr>
          <a:xfrm>
            <a:off x="485600" y="2886192"/>
            <a:ext cx="5610400" cy="1418385"/>
            <a:chOff x="485600" y="2886192"/>
            <a:chExt cx="5610400" cy="1418385"/>
          </a:xfrm>
        </p:grpSpPr>
        <p:cxnSp>
          <p:nvCxnSpPr>
            <p:cNvPr id="41" name="Straight Connector 40"/>
            <p:cNvCxnSpPr/>
            <p:nvPr/>
          </p:nvCxnSpPr>
          <p:spPr>
            <a:xfrm flipV="1">
              <a:off x="1301689" y="4232373"/>
              <a:ext cx="488887" cy="7220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854A525-781D-4D44-BB00-4FA1EF3220D4}"/>
                </a:ext>
              </a:extLst>
            </p:cNvPr>
            <p:cNvGrpSpPr/>
            <p:nvPr/>
          </p:nvGrpSpPr>
          <p:grpSpPr>
            <a:xfrm>
              <a:off x="485600" y="2886192"/>
              <a:ext cx="5610400" cy="1355779"/>
              <a:chOff x="485600" y="2886192"/>
              <a:chExt cx="5610400" cy="1355779"/>
            </a:xfrm>
          </p:grpSpPr>
          <p:sp>
            <p:nvSpPr>
              <p:cNvPr id="42" name="TextBox 41"/>
              <p:cNvSpPr txBox="1"/>
              <p:nvPr/>
            </p:nvSpPr>
            <p:spPr>
              <a:xfrm>
                <a:off x="485600" y="2886192"/>
                <a:ext cx="5610400" cy="923330"/>
              </a:xfrm>
              <a:prstGeom prst="rect">
                <a:avLst/>
              </a:prstGeom>
              <a:noFill/>
            </p:spPr>
            <p:txBody>
              <a:bodyPr wrap="square" rtlCol="0">
                <a:spAutoFit/>
              </a:bodyPr>
              <a:lstStyle/>
              <a:p>
                <a:r>
                  <a:rPr lang="en-US" dirty="0"/>
                  <a:t>Yes, far away from the location of interest the approximation breaks, but that is why we approximate only locally</a:t>
                </a:r>
              </a:p>
            </p:txBody>
          </p:sp>
          <p:cxnSp>
            <p:nvCxnSpPr>
              <p:cNvPr id="43" name="Straight Connector 42"/>
              <p:cNvCxnSpPr/>
              <p:nvPr/>
            </p:nvCxnSpPr>
            <p:spPr>
              <a:xfrm>
                <a:off x="928938" y="3841057"/>
                <a:ext cx="273774" cy="400914"/>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46" name="Straight Connector 45"/>
          <p:cNvCxnSpPr/>
          <p:nvPr/>
        </p:nvCxnSpPr>
        <p:spPr>
          <a:xfrm>
            <a:off x="5936977" y="2952452"/>
            <a:ext cx="0" cy="34701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5C89091-6A65-FD48-8864-F56466B65080}"/>
              </a:ext>
            </a:extLst>
          </p:cNvPr>
          <p:cNvGrpSpPr/>
          <p:nvPr/>
        </p:nvGrpSpPr>
        <p:grpSpPr>
          <a:xfrm>
            <a:off x="6318898" y="2684397"/>
            <a:ext cx="4938910" cy="2987552"/>
            <a:chOff x="6318898" y="2684397"/>
            <a:chExt cx="4938910" cy="2987552"/>
          </a:xfrm>
        </p:grpSpPr>
        <p:grpSp>
          <p:nvGrpSpPr>
            <p:cNvPr id="53" name="Group 52"/>
            <p:cNvGrpSpPr/>
            <p:nvPr/>
          </p:nvGrpSpPr>
          <p:grpSpPr>
            <a:xfrm>
              <a:off x="7801249" y="3488726"/>
              <a:ext cx="433339" cy="433339"/>
              <a:chOff x="6816819" y="3575044"/>
              <a:chExt cx="433339" cy="433339"/>
            </a:xfrm>
          </p:grpSpPr>
          <p:sp>
            <p:nvSpPr>
              <p:cNvPr id="47" name="Oval 46"/>
              <p:cNvSpPr/>
              <p:nvPr/>
            </p:nvSpPr>
            <p:spPr>
              <a:xfrm>
                <a:off x="6984561" y="3749835"/>
                <a:ext cx="90311" cy="903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816819" y="3575044"/>
                <a:ext cx="433339" cy="4333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9543044" y="3480662"/>
              <a:ext cx="433339" cy="433339"/>
              <a:chOff x="6816819" y="3575044"/>
              <a:chExt cx="433339" cy="433339"/>
            </a:xfrm>
          </p:grpSpPr>
          <p:sp>
            <p:nvSpPr>
              <p:cNvPr id="55" name="Oval 54"/>
              <p:cNvSpPr/>
              <p:nvPr/>
            </p:nvSpPr>
            <p:spPr>
              <a:xfrm>
                <a:off x="6984561" y="3749835"/>
                <a:ext cx="90311" cy="903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16819" y="3575044"/>
                <a:ext cx="433339" cy="4333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7796860" y="4776236"/>
              <a:ext cx="433339" cy="433339"/>
              <a:chOff x="6816819" y="3575044"/>
              <a:chExt cx="433339" cy="433339"/>
            </a:xfrm>
          </p:grpSpPr>
          <p:sp>
            <p:nvSpPr>
              <p:cNvPr id="59" name="Oval 58"/>
              <p:cNvSpPr/>
              <p:nvPr/>
            </p:nvSpPr>
            <p:spPr>
              <a:xfrm>
                <a:off x="6984561" y="3749835"/>
                <a:ext cx="90311" cy="903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816819" y="3575044"/>
                <a:ext cx="433339" cy="4333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9538655" y="4776236"/>
              <a:ext cx="433339" cy="433339"/>
              <a:chOff x="6816819" y="3575044"/>
              <a:chExt cx="433339" cy="433339"/>
            </a:xfrm>
          </p:grpSpPr>
          <p:sp>
            <p:nvSpPr>
              <p:cNvPr id="63" name="Oval 62"/>
              <p:cNvSpPr/>
              <p:nvPr/>
            </p:nvSpPr>
            <p:spPr>
              <a:xfrm>
                <a:off x="6984561" y="3749835"/>
                <a:ext cx="90311" cy="903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816819" y="3575044"/>
                <a:ext cx="433339" cy="4333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p:cNvCxnSpPr>
              <a:stCxn id="52" idx="0"/>
              <a:endCxn id="47" idx="0"/>
            </p:cNvCxnSpPr>
            <p:nvPr/>
          </p:nvCxnSpPr>
          <p:spPr>
            <a:xfrm flipH="1">
              <a:off x="8014147" y="3488726"/>
              <a:ext cx="3772" cy="174791"/>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Freeform 67"/>
            <p:cNvSpPr/>
            <p:nvPr/>
          </p:nvSpPr>
          <p:spPr>
            <a:xfrm>
              <a:off x="7315200" y="3366809"/>
              <a:ext cx="638702" cy="284291"/>
            </a:xfrm>
            <a:custGeom>
              <a:avLst/>
              <a:gdLst>
                <a:gd name="connsiteX0" fmla="*/ 638702 w 638702"/>
                <a:gd name="connsiteY0" fmla="*/ 202179 h 284291"/>
                <a:gd name="connsiteX1" fmla="*/ 294078 w 638702"/>
                <a:gd name="connsiteY1" fmla="*/ 280293 h 284291"/>
                <a:gd name="connsiteX2" fmla="*/ 248129 w 638702"/>
                <a:gd name="connsiteY2" fmla="*/ 91899 h 284291"/>
                <a:gd name="connsiteX3" fmla="*/ 0 w 638702"/>
                <a:gd name="connsiteY3" fmla="*/ 0 h 284291"/>
                <a:gd name="connsiteX4" fmla="*/ 0 w 638702"/>
                <a:gd name="connsiteY4" fmla="*/ 0 h 284291"/>
                <a:gd name="connsiteX5" fmla="*/ 0 w 638702"/>
                <a:gd name="connsiteY5" fmla="*/ 0 h 2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702" h="284291">
                  <a:moveTo>
                    <a:pt x="638702" y="202179"/>
                  </a:moveTo>
                  <a:cubicBezTo>
                    <a:pt x="498937" y="250426"/>
                    <a:pt x="359173" y="298673"/>
                    <a:pt x="294078" y="280293"/>
                  </a:cubicBezTo>
                  <a:cubicBezTo>
                    <a:pt x="228983" y="261913"/>
                    <a:pt x="297142" y="138614"/>
                    <a:pt x="248129" y="91899"/>
                  </a:cubicBezTo>
                  <a:cubicBezTo>
                    <a:pt x="199116" y="45184"/>
                    <a:pt x="0" y="0"/>
                    <a:pt x="0" y="0"/>
                  </a:cubicBezTo>
                  <a:lnTo>
                    <a:pt x="0" y="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318898" y="2684397"/>
              <a:ext cx="2195709" cy="646331"/>
            </a:xfrm>
            <a:prstGeom prst="rect">
              <a:avLst/>
            </a:prstGeom>
            <a:noFill/>
          </p:spPr>
          <p:txBody>
            <a:bodyPr wrap="square" rtlCol="0">
              <a:spAutoFit/>
            </a:bodyPr>
            <a:lstStyle/>
            <a:p>
              <a:r>
                <a:rPr lang="en-US" dirty="0"/>
                <a:t>~100 km (dependent on 𝜔 and 𝜎) </a:t>
              </a:r>
            </a:p>
          </p:txBody>
        </p:sp>
        <p:sp>
          <p:nvSpPr>
            <p:cNvPr id="6" name="Freeform 5">
              <a:extLst>
                <a:ext uri="{FF2B5EF4-FFF2-40B4-BE49-F238E27FC236}">
                  <a16:creationId xmlns:a16="http://schemas.microsoft.com/office/drawing/2014/main" id="{268DEB6E-EDE3-4140-A50D-A9D8B27E54E0}"/>
                </a:ext>
              </a:extLst>
            </p:cNvPr>
            <p:cNvSpPr/>
            <p:nvPr/>
          </p:nvSpPr>
          <p:spPr>
            <a:xfrm>
              <a:off x="8336478" y="2814453"/>
              <a:ext cx="763886" cy="2857496"/>
            </a:xfrm>
            <a:custGeom>
              <a:avLst/>
              <a:gdLst>
                <a:gd name="connsiteX0" fmla="*/ 617517 w 763886"/>
                <a:gd name="connsiteY0" fmla="*/ 0 h 3325091"/>
                <a:gd name="connsiteX1" fmla="*/ 308758 w 763886"/>
                <a:gd name="connsiteY1" fmla="*/ 973777 h 3325091"/>
                <a:gd name="connsiteX2" fmla="*/ 760021 w 763886"/>
                <a:gd name="connsiteY2" fmla="*/ 1900052 h 3325091"/>
                <a:gd name="connsiteX3" fmla="*/ 0 w 763886"/>
                <a:gd name="connsiteY3" fmla="*/ 3325091 h 3325091"/>
              </a:gdLst>
              <a:ahLst/>
              <a:cxnLst>
                <a:cxn ang="0">
                  <a:pos x="connsiteX0" y="connsiteY0"/>
                </a:cxn>
                <a:cxn ang="0">
                  <a:pos x="connsiteX1" y="connsiteY1"/>
                </a:cxn>
                <a:cxn ang="0">
                  <a:pos x="connsiteX2" y="connsiteY2"/>
                </a:cxn>
                <a:cxn ang="0">
                  <a:pos x="connsiteX3" y="connsiteY3"/>
                </a:cxn>
              </a:cxnLst>
              <a:rect l="l" t="t" r="r" b="b"/>
              <a:pathLst>
                <a:path w="763886" h="3325091">
                  <a:moveTo>
                    <a:pt x="617517" y="0"/>
                  </a:moveTo>
                  <a:cubicBezTo>
                    <a:pt x="451262" y="328551"/>
                    <a:pt x="285007" y="657102"/>
                    <a:pt x="308758" y="973777"/>
                  </a:cubicBezTo>
                  <a:cubicBezTo>
                    <a:pt x="332509" y="1290452"/>
                    <a:pt x="811481" y="1508166"/>
                    <a:pt x="760021" y="1900052"/>
                  </a:cubicBezTo>
                  <a:cubicBezTo>
                    <a:pt x="708561" y="2291938"/>
                    <a:pt x="354280" y="2808514"/>
                    <a:pt x="0" y="33250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F9884740-EB9C-E14C-A635-B1E92EDE12AC}"/>
                </a:ext>
              </a:extLst>
            </p:cNvPr>
            <p:cNvSpPr/>
            <p:nvPr/>
          </p:nvSpPr>
          <p:spPr>
            <a:xfrm>
              <a:off x="6697683" y="3645725"/>
              <a:ext cx="4560125" cy="854143"/>
            </a:xfrm>
            <a:custGeom>
              <a:avLst/>
              <a:gdLst>
                <a:gd name="connsiteX0" fmla="*/ 0 w 4560125"/>
                <a:gd name="connsiteY0" fmla="*/ 403761 h 854143"/>
                <a:gd name="connsiteX1" fmla="*/ 2054431 w 4560125"/>
                <a:gd name="connsiteY1" fmla="*/ 843148 h 854143"/>
                <a:gd name="connsiteX2" fmla="*/ 4560125 w 4560125"/>
                <a:gd name="connsiteY2" fmla="*/ 0 h 854143"/>
              </a:gdLst>
              <a:ahLst/>
              <a:cxnLst>
                <a:cxn ang="0">
                  <a:pos x="connsiteX0" y="connsiteY0"/>
                </a:cxn>
                <a:cxn ang="0">
                  <a:pos x="connsiteX1" y="connsiteY1"/>
                </a:cxn>
                <a:cxn ang="0">
                  <a:pos x="connsiteX2" y="connsiteY2"/>
                </a:cxn>
              </a:cxnLst>
              <a:rect l="l" t="t" r="r" b="b"/>
              <a:pathLst>
                <a:path w="4560125" h="854143">
                  <a:moveTo>
                    <a:pt x="0" y="403761"/>
                  </a:moveTo>
                  <a:cubicBezTo>
                    <a:pt x="647205" y="657101"/>
                    <a:pt x="1294410" y="910441"/>
                    <a:pt x="2054431" y="843148"/>
                  </a:cubicBezTo>
                  <a:cubicBezTo>
                    <a:pt x="2814452" y="775855"/>
                    <a:pt x="3687288" y="387927"/>
                    <a:pt x="4560125"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6FD1F2C-35AF-224A-9BFD-A08A0A74461C}"/>
              </a:ext>
            </a:extLst>
          </p:cNvPr>
          <p:cNvGrpSpPr/>
          <p:nvPr/>
        </p:nvGrpSpPr>
        <p:grpSpPr>
          <a:xfrm>
            <a:off x="6170282" y="4408820"/>
            <a:ext cx="6009828" cy="2301476"/>
            <a:chOff x="6170282" y="4408820"/>
            <a:chExt cx="6009828" cy="2301476"/>
          </a:xfrm>
        </p:grpSpPr>
        <p:sp>
          <p:nvSpPr>
            <p:cNvPr id="44" name="TextBox 43">
              <a:extLst>
                <a:ext uri="{FF2B5EF4-FFF2-40B4-BE49-F238E27FC236}">
                  <a16:creationId xmlns:a16="http://schemas.microsoft.com/office/drawing/2014/main" id="{3117542D-F41C-1E46-AFC2-9B54A06D0751}"/>
                </a:ext>
              </a:extLst>
            </p:cNvPr>
            <p:cNvSpPr txBox="1"/>
            <p:nvPr/>
          </p:nvSpPr>
          <p:spPr>
            <a:xfrm>
              <a:off x="6170282" y="5786966"/>
              <a:ext cx="6009828" cy="923330"/>
            </a:xfrm>
            <a:prstGeom prst="rect">
              <a:avLst/>
            </a:prstGeom>
            <a:noFill/>
          </p:spPr>
          <p:txBody>
            <a:bodyPr wrap="square" rtlCol="0">
              <a:spAutoFit/>
            </a:bodyPr>
            <a:lstStyle/>
            <a:p>
              <a:r>
                <a:rPr lang="en-US" dirty="0"/>
                <a:t>Far away from the location of interest the approximation breaks, but that is why we approximate only locally. All this is fully physical and Maxwell’s equations are not violated.</a:t>
              </a:r>
            </a:p>
          </p:txBody>
        </p:sp>
        <p:cxnSp>
          <p:nvCxnSpPr>
            <p:cNvPr id="45" name="Straight Connector 44">
              <a:extLst>
                <a:ext uri="{FF2B5EF4-FFF2-40B4-BE49-F238E27FC236}">
                  <a16:creationId xmlns:a16="http://schemas.microsoft.com/office/drawing/2014/main" id="{BD5E626D-0D44-D847-BE3C-0DBFF0CA202C}"/>
                </a:ext>
              </a:extLst>
            </p:cNvPr>
            <p:cNvCxnSpPr>
              <a:cxnSpLocks/>
            </p:cNvCxnSpPr>
            <p:nvPr/>
          </p:nvCxnSpPr>
          <p:spPr>
            <a:xfrm flipH="1">
              <a:off x="7259309" y="4408820"/>
              <a:ext cx="286721" cy="1416839"/>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464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 1D vs 3D points</a:t>
            </a:r>
          </a:p>
        </p:txBody>
      </p:sp>
      <p:sp>
        <p:nvSpPr>
          <p:cNvPr id="3" name="Content Placeholder 2"/>
          <p:cNvSpPr>
            <a:spLocks noGrp="1"/>
          </p:cNvSpPr>
          <p:nvPr>
            <p:ph idx="1"/>
          </p:nvPr>
        </p:nvSpPr>
        <p:spPr/>
        <p:txBody>
          <a:bodyPr>
            <a:normAutofit lnSpcReduction="10000"/>
          </a:bodyPr>
          <a:lstStyle/>
          <a:p>
            <a:r>
              <a:rPr lang="en-US" dirty="0"/>
              <a:t>So, in GIC applications the key point is not as much 1D vs 3D modeling but </a:t>
            </a:r>
            <a:r>
              <a:rPr lang="en-US" u="sng" dirty="0"/>
              <a:t>how the information about the local ground conductivity was derived</a:t>
            </a:r>
            <a:r>
              <a:rPr lang="en-US" dirty="0"/>
              <a:t>. Direct empirical observations are more reliable than indirect derivation from other types of geological data.</a:t>
            </a:r>
          </a:p>
          <a:p>
            <a:pPr lvl="1"/>
            <a:r>
              <a:rPr lang="en-US" dirty="0"/>
              <a:t>It would be more meaningful to talk about “</a:t>
            </a:r>
            <a:r>
              <a:rPr lang="en-US" dirty="0" err="1"/>
              <a:t>Fernberg</a:t>
            </a:r>
            <a:r>
              <a:rPr lang="en-US" dirty="0"/>
              <a:t> models vs empirical MT impedances” rather than “1D vs 3D.” </a:t>
            </a:r>
          </a:p>
          <a:p>
            <a:r>
              <a:rPr lang="en-US" dirty="0">
                <a:solidFill>
                  <a:srgbClr val="0070C0"/>
                </a:solidFill>
              </a:rPr>
              <a:t>We also should not blindly trust the derived MT surface impedances. Usage in GIC applications needs to be understood and validated. Especially the locality of the E-field response a possible concern.</a:t>
            </a:r>
          </a:p>
          <a:p>
            <a:r>
              <a:rPr lang="en-US" dirty="0"/>
              <a:t>The above in mind, we do want to contemplate how to use the best empirical information in the NERC GMD benchmark framework.</a:t>
            </a:r>
          </a:p>
        </p:txBody>
      </p:sp>
      <p:sp>
        <p:nvSpPr>
          <p:cNvPr id="4" name="Slide Number Placeholder 3"/>
          <p:cNvSpPr>
            <a:spLocks noGrp="1"/>
          </p:cNvSpPr>
          <p:nvPr>
            <p:ph type="sldNum" sz="quarter" idx="12"/>
          </p:nvPr>
        </p:nvSpPr>
        <p:spPr/>
        <p:txBody>
          <a:bodyPr/>
          <a:lstStyle/>
          <a:p>
            <a:fld id="{C1B3F627-356F-AA43-B4A4-A8DEE0843C1F}" type="slidenum">
              <a:rPr lang="en-US" smtClean="0"/>
              <a:t>6</a:t>
            </a:fld>
            <a:endParaRPr lang="en-US"/>
          </a:p>
        </p:txBody>
      </p:sp>
    </p:spTree>
    <p:extLst>
      <p:ext uri="{BB962C8B-B14F-4D97-AF65-F5344CB8AC3E}">
        <p14:creationId xmlns:p14="http://schemas.microsoft.com/office/powerpoint/2010/main" val="2529848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E006-5219-5B4A-A443-61B64EC71AE5}"/>
              </a:ext>
            </a:extLst>
          </p:cNvPr>
          <p:cNvSpPr>
            <a:spLocks noGrp="1"/>
          </p:cNvSpPr>
          <p:nvPr>
            <p:ph type="title"/>
          </p:nvPr>
        </p:nvSpPr>
        <p:spPr>
          <a:xfrm>
            <a:off x="3384455" y="2447144"/>
            <a:ext cx="5013960" cy="1325563"/>
          </a:xfrm>
        </p:spPr>
        <p:txBody>
          <a:bodyPr/>
          <a:lstStyle/>
          <a:p>
            <a:r>
              <a:rPr lang="en-US" dirty="0"/>
              <a:t>Collaborations part</a:t>
            </a:r>
          </a:p>
        </p:txBody>
      </p:sp>
      <p:sp>
        <p:nvSpPr>
          <p:cNvPr id="4" name="Slide Number Placeholder 3">
            <a:extLst>
              <a:ext uri="{FF2B5EF4-FFF2-40B4-BE49-F238E27FC236}">
                <a16:creationId xmlns:a16="http://schemas.microsoft.com/office/drawing/2014/main" id="{80204B00-8D1C-8C4B-8A69-FA55F163E658}"/>
              </a:ext>
            </a:extLst>
          </p:cNvPr>
          <p:cNvSpPr>
            <a:spLocks noGrp="1"/>
          </p:cNvSpPr>
          <p:nvPr>
            <p:ph type="sldNum" sz="quarter" idx="12"/>
          </p:nvPr>
        </p:nvSpPr>
        <p:spPr/>
        <p:txBody>
          <a:bodyPr/>
          <a:lstStyle/>
          <a:p>
            <a:fld id="{C1B3F627-356F-AA43-B4A4-A8DEE0843C1F}" type="slidenum">
              <a:rPr lang="en-US" smtClean="0"/>
              <a:t>7</a:t>
            </a:fld>
            <a:endParaRPr lang="en-US"/>
          </a:p>
        </p:txBody>
      </p:sp>
    </p:spTree>
    <p:extLst>
      <p:ext uri="{BB962C8B-B14F-4D97-AF65-F5344CB8AC3E}">
        <p14:creationId xmlns:p14="http://schemas.microsoft.com/office/powerpoint/2010/main" val="2299527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1-in-100 year benchmark event</a:t>
            </a:r>
          </a:p>
        </p:txBody>
      </p:sp>
      <p:sp>
        <p:nvSpPr>
          <p:cNvPr id="3" name="Content Placeholder 2"/>
          <p:cNvSpPr>
            <a:spLocks noGrp="1"/>
          </p:cNvSpPr>
          <p:nvPr>
            <p:ph idx="1"/>
          </p:nvPr>
        </p:nvSpPr>
        <p:spPr/>
        <p:txBody>
          <a:bodyPr/>
          <a:lstStyle/>
          <a:p>
            <a:r>
              <a:rPr lang="en-US" dirty="0"/>
              <a:t>Temporal waveform of the geoelectric field benchmark is based on the March 1989 Ottawa geophysical observatory recordings.</a:t>
            </a:r>
          </a:p>
          <a:p>
            <a:r>
              <a:rPr lang="en-US" dirty="0"/>
              <a:t>Peak geoelectric field amplitude is expressed as:</a:t>
            </a:r>
          </a:p>
          <a:p>
            <a:endParaRPr lang="en-US" dirty="0"/>
          </a:p>
        </p:txBody>
      </p:sp>
      <p:sp>
        <p:nvSpPr>
          <p:cNvPr id="4" name="Slide Number Placeholder 3"/>
          <p:cNvSpPr>
            <a:spLocks noGrp="1"/>
          </p:cNvSpPr>
          <p:nvPr>
            <p:ph type="sldNum" sz="quarter" idx="12"/>
          </p:nvPr>
        </p:nvSpPr>
        <p:spPr/>
        <p:txBody>
          <a:bodyPr/>
          <a:lstStyle/>
          <a:p>
            <a:fld id="{C1B3F627-356F-AA43-B4A4-A8DEE0843C1F}" type="slidenum">
              <a:rPr lang="en-US" smtClean="0"/>
              <a:t>8</a:t>
            </a:fld>
            <a:endParaRPr lang="en-US" dirty="0"/>
          </a:p>
        </p:txBody>
      </p:sp>
      <p:sp>
        <p:nvSpPr>
          <p:cNvPr id="6" name="TextBox 5"/>
          <p:cNvSpPr txBox="1"/>
          <p:nvPr/>
        </p:nvSpPr>
        <p:spPr>
          <a:xfrm>
            <a:off x="6694714" y="3811278"/>
            <a:ext cx="1796143" cy="553998"/>
          </a:xfrm>
          <a:prstGeom prst="rect">
            <a:avLst/>
          </a:prstGeom>
          <a:noFill/>
        </p:spPr>
        <p:txBody>
          <a:bodyPr wrap="square" rtlCol="0">
            <a:spAutoFit/>
          </a:bodyPr>
          <a:lstStyle/>
          <a:p>
            <a:r>
              <a:rPr lang="en-US" sz="3000" dirty="0"/>
              <a:t>[V/km]</a:t>
            </a:r>
          </a:p>
        </p:txBody>
      </p:sp>
      <p:grpSp>
        <p:nvGrpSpPr>
          <p:cNvPr id="20" name="Group 19"/>
          <p:cNvGrpSpPr/>
          <p:nvPr/>
        </p:nvGrpSpPr>
        <p:grpSpPr>
          <a:xfrm>
            <a:off x="1322615" y="3765274"/>
            <a:ext cx="4490358" cy="2526198"/>
            <a:chOff x="1322615" y="3765274"/>
            <a:chExt cx="4490358" cy="2526198"/>
          </a:xfrm>
        </p:grpSpPr>
        <p:sp>
          <p:nvSpPr>
            <p:cNvPr id="7" name="Oval 6"/>
            <p:cNvSpPr/>
            <p:nvPr/>
          </p:nvSpPr>
          <p:spPr>
            <a:xfrm>
              <a:off x="5502736" y="3765274"/>
              <a:ext cx="310237" cy="69428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22615" y="5768252"/>
              <a:ext cx="4474029" cy="523220"/>
            </a:xfrm>
            <a:prstGeom prst="rect">
              <a:avLst/>
            </a:prstGeom>
            <a:noFill/>
          </p:spPr>
          <p:txBody>
            <a:bodyPr wrap="square" rtlCol="0">
              <a:spAutoFit/>
            </a:bodyPr>
            <a:lstStyle/>
            <a:p>
              <a:r>
                <a:rPr lang="en-US" sz="2800" dirty="0"/>
                <a:t>Geomagnetic latitude scaling</a:t>
              </a:r>
            </a:p>
          </p:txBody>
        </p:sp>
      </p:grpSp>
      <p:grpSp>
        <p:nvGrpSpPr>
          <p:cNvPr id="21" name="Group 20"/>
          <p:cNvGrpSpPr/>
          <p:nvPr/>
        </p:nvGrpSpPr>
        <p:grpSpPr>
          <a:xfrm>
            <a:off x="6178157" y="3765274"/>
            <a:ext cx="5175643" cy="2175399"/>
            <a:chOff x="6178157" y="3765274"/>
            <a:chExt cx="5175643" cy="2175399"/>
          </a:xfrm>
        </p:grpSpPr>
        <p:sp>
          <p:nvSpPr>
            <p:cNvPr id="13" name="Oval 12"/>
            <p:cNvSpPr/>
            <p:nvPr/>
          </p:nvSpPr>
          <p:spPr>
            <a:xfrm>
              <a:off x="6178157" y="3765274"/>
              <a:ext cx="310237" cy="69428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81059" y="4555678"/>
              <a:ext cx="5072741" cy="1384995"/>
            </a:xfrm>
            <a:prstGeom prst="rect">
              <a:avLst/>
            </a:prstGeom>
            <a:noFill/>
          </p:spPr>
          <p:txBody>
            <a:bodyPr wrap="square" rtlCol="0">
              <a:spAutoFit/>
            </a:bodyPr>
            <a:lstStyle/>
            <a:p>
              <a:r>
                <a:rPr lang="en-US" sz="2800" dirty="0"/>
                <a:t>Local ground conductivity “beta” scaling referenced to Quebec 1D ground response</a:t>
              </a:r>
            </a:p>
          </p:txBody>
        </p:sp>
      </p:grpSp>
      <mc:AlternateContent xmlns:mc="http://schemas.openxmlformats.org/markup-compatibility/2006" xmlns:a14="http://schemas.microsoft.com/office/drawing/2010/main">
        <mc:Choice Requires="a14">
          <p:sp>
            <p:nvSpPr>
              <p:cNvPr id="5" name="TextBox 4"/>
              <p:cNvSpPr txBox="1"/>
              <p:nvPr/>
            </p:nvSpPr>
            <p:spPr>
              <a:xfrm>
                <a:off x="3004461" y="3811278"/>
                <a:ext cx="3939606" cy="5895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charset="0"/>
                            </a:rPr>
                            <m:t>𝐸</m:t>
                          </m:r>
                        </m:e>
                        <m:sub>
                          <m:r>
                            <a:rPr lang="en-US" sz="3000" b="0" i="1" smtClean="0">
                              <a:latin typeface="Cambria Math" charset="0"/>
                            </a:rPr>
                            <m:t>𝑝𝑒𝑎𝑘</m:t>
                          </m:r>
                        </m:sub>
                      </m:sSub>
                      <m:r>
                        <a:rPr lang="en-US" sz="3000" b="0" i="1" smtClean="0">
                          <a:latin typeface="Cambria Math" charset="0"/>
                        </a:rPr>
                        <m:t>=8 </m:t>
                      </m:r>
                      <m:r>
                        <a:rPr lang="en-US" sz="3000" b="0" i="1" smtClean="0">
                          <a:latin typeface="Cambria Math" charset="0"/>
                          <a:ea typeface="Cambria Math" charset="0"/>
                          <a:cs typeface="Cambria Math" charset="0"/>
                        </a:rPr>
                        <m:t>× </m:t>
                      </m:r>
                      <m:r>
                        <a:rPr lang="en-US" sz="3000" b="0" i="1" smtClean="0">
                          <a:latin typeface="Cambria Math" charset="0"/>
                          <a:ea typeface="Cambria Math" charset="0"/>
                          <a:cs typeface="Cambria Math" charset="0"/>
                        </a:rPr>
                        <m:t>𝛼</m:t>
                      </m:r>
                      <m:r>
                        <a:rPr lang="en-US" sz="3000" b="0" i="1" smtClean="0">
                          <a:latin typeface="Cambria Math" charset="0"/>
                          <a:ea typeface="Cambria Math" charset="0"/>
                          <a:cs typeface="Cambria Math" charset="0"/>
                        </a:rPr>
                        <m:t> × </m:t>
                      </m:r>
                      <m:r>
                        <a:rPr lang="en-US" sz="3000" b="0" i="1" smtClean="0">
                          <a:latin typeface="Cambria Math" charset="0"/>
                          <a:ea typeface="Cambria Math" charset="0"/>
                          <a:cs typeface="Cambria Math" charset="0"/>
                        </a:rPr>
                        <m:t>𝛽</m:t>
                      </m:r>
                    </m:oMath>
                  </m:oMathPara>
                </a14:m>
                <a:endParaRPr lang="en-US" sz="3000" dirty="0"/>
              </a:p>
            </p:txBody>
          </p:sp>
        </mc:Choice>
        <mc:Fallback xmlns="">
          <p:sp>
            <p:nvSpPr>
              <p:cNvPr id="5" name="TextBox 4"/>
              <p:cNvSpPr txBox="1">
                <a:spLocks noRot="1" noChangeAspect="1" noMove="1" noResize="1" noEditPoints="1" noAdjustHandles="1" noChangeArrowheads="1" noChangeShapeType="1" noTextEdit="1"/>
              </p:cNvSpPr>
              <p:nvPr/>
            </p:nvSpPr>
            <p:spPr>
              <a:xfrm>
                <a:off x="3004461" y="3811278"/>
                <a:ext cx="3939606" cy="589585"/>
              </a:xfrm>
              <a:prstGeom prst="rect">
                <a:avLst/>
              </a:prstGeom>
              <a:blipFill rotWithShape="0">
                <a:blip r:embed="rId2"/>
                <a:stretch>
                  <a:fillRect/>
                </a:stretch>
              </a:blipFill>
            </p:spPr>
            <p:txBody>
              <a:bodyPr/>
              <a:lstStyle/>
              <a:p>
                <a:r>
                  <a:rPr lang="en-US">
                    <a:noFill/>
                  </a:rPr>
                  <a:t> </a:t>
                </a:r>
              </a:p>
            </p:txBody>
          </p:sp>
        </mc:Fallback>
      </mc:AlternateContent>
      <p:grpSp>
        <p:nvGrpSpPr>
          <p:cNvPr id="22" name="Group 21"/>
          <p:cNvGrpSpPr/>
          <p:nvPr/>
        </p:nvGrpSpPr>
        <p:grpSpPr>
          <a:xfrm>
            <a:off x="341956" y="3765274"/>
            <a:ext cx="5422742" cy="1744511"/>
            <a:chOff x="341956" y="3765274"/>
            <a:chExt cx="5422742" cy="1744511"/>
          </a:xfrm>
        </p:grpSpPr>
        <p:sp>
          <p:nvSpPr>
            <p:cNvPr id="17" name="Oval 16"/>
            <p:cNvSpPr/>
            <p:nvPr/>
          </p:nvSpPr>
          <p:spPr>
            <a:xfrm>
              <a:off x="4831537" y="3765274"/>
              <a:ext cx="310237" cy="69428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41956" y="4555678"/>
              <a:ext cx="5422742" cy="954107"/>
            </a:xfrm>
            <a:prstGeom prst="rect">
              <a:avLst/>
            </a:prstGeom>
            <a:noFill/>
          </p:spPr>
          <p:txBody>
            <a:bodyPr wrap="square" rtlCol="0">
              <a:spAutoFit/>
            </a:bodyPr>
            <a:lstStyle/>
            <a:p>
              <a:r>
                <a:rPr lang="en-US" sz="2800" dirty="0"/>
                <a:t>Extreme value estimate referenced to Quebec 1D </a:t>
              </a:r>
              <a:r>
                <a:rPr lang="en-US" sz="2800"/>
                <a:t>ground response</a:t>
              </a:r>
              <a:endParaRPr lang="en-US" sz="2800" dirty="0"/>
            </a:p>
          </p:txBody>
        </p:sp>
      </p:grpSp>
    </p:spTree>
    <p:extLst>
      <p:ext uri="{BB962C8B-B14F-4D97-AF65-F5344CB8AC3E}">
        <p14:creationId xmlns:p14="http://schemas.microsoft.com/office/powerpoint/2010/main" val="205920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1D beta factors</a:t>
            </a:r>
          </a:p>
        </p:txBody>
      </p:sp>
      <p:sp>
        <p:nvSpPr>
          <p:cNvPr id="4" name="Slide Number Placeholder 3"/>
          <p:cNvSpPr>
            <a:spLocks noGrp="1"/>
          </p:cNvSpPr>
          <p:nvPr>
            <p:ph type="sldNum" sz="quarter" idx="12"/>
          </p:nvPr>
        </p:nvSpPr>
        <p:spPr/>
        <p:txBody>
          <a:bodyPr/>
          <a:lstStyle/>
          <a:p>
            <a:fld id="{C1B3F627-356F-AA43-B4A4-A8DEE0843C1F}" type="slidenum">
              <a:rPr lang="en-US" smtClean="0"/>
              <a:t>9</a:t>
            </a:fld>
            <a:endParaRPr lang="en-US"/>
          </a:p>
        </p:txBody>
      </p:sp>
      <p:pic>
        <p:nvPicPr>
          <p:cNvPr id="5" name="Picture 4"/>
          <p:cNvPicPr>
            <a:picLocks noChangeAspect="1"/>
          </p:cNvPicPr>
          <p:nvPr/>
        </p:nvPicPr>
        <p:blipFill>
          <a:blip r:embed="rId2"/>
          <a:stretch>
            <a:fillRect/>
          </a:stretch>
        </p:blipFill>
        <p:spPr>
          <a:xfrm>
            <a:off x="903516" y="1592714"/>
            <a:ext cx="6553012" cy="4429775"/>
          </a:xfrm>
          <a:prstGeom prst="rect">
            <a:avLst/>
          </a:prstGeom>
        </p:spPr>
      </p:pic>
      <p:pic>
        <p:nvPicPr>
          <p:cNvPr id="6" name="Picture 5"/>
          <p:cNvPicPr>
            <a:picLocks noChangeAspect="1"/>
          </p:cNvPicPr>
          <p:nvPr/>
        </p:nvPicPr>
        <p:blipFill>
          <a:blip r:embed="rId3"/>
          <a:stretch>
            <a:fillRect/>
          </a:stretch>
        </p:blipFill>
        <p:spPr>
          <a:xfrm>
            <a:off x="7957886" y="771980"/>
            <a:ext cx="2796582" cy="5584370"/>
          </a:xfrm>
          <a:prstGeom prst="rect">
            <a:avLst/>
          </a:prstGeom>
        </p:spPr>
      </p:pic>
      <p:sp>
        <p:nvSpPr>
          <p:cNvPr id="7" name="TextBox 6"/>
          <p:cNvSpPr txBox="1"/>
          <p:nvPr/>
        </p:nvSpPr>
        <p:spPr>
          <a:xfrm>
            <a:off x="1001488" y="6120463"/>
            <a:ext cx="6787243" cy="553998"/>
          </a:xfrm>
          <a:prstGeom prst="rect">
            <a:avLst/>
          </a:prstGeom>
          <a:noFill/>
        </p:spPr>
        <p:txBody>
          <a:bodyPr wrap="square" rtlCol="0">
            <a:spAutoFit/>
          </a:bodyPr>
          <a:lstStyle/>
          <a:p>
            <a:r>
              <a:rPr lang="en-US" sz="1500" i="1" dirty="0"/>
              <a:t>P. </a:t>
            </a:r>
            <a:r>
              <a:rPr lang="en-US" sz="1500" i="1" dirty="0" err="1"/>
              <a:t>Fernberg</a:t>
            </a:r>
            <a:r>
              <a:rPr lang="en-US" sz="1500" dirty="0"/>
              <a:t> (2012), One-Dimensional Earth Resistivity Models for Selected Areas of Continental United States and Alaska, EPRI Technical Update 1026430, Palo Alto, CA.</a:t>
            </a:r>
          </a:p>
        </p:txBody>
      </p:sp>
    </p:spTree>
    <p:extLst>
      <p:ext uri="{BB962C8B-B14F-4D97-AF65-F5344CB8AC3E}">
        <p14:creationId xmlns:p14="http://schemas.microsoft.com/office/powerpoint/2010/main" val="1958172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22703</TotalTime>
  <Words>793</Words>
  <Application>Microsoft Macintosh PowerPoint</Application>
  <PresentationFormat>Widescreen</PresentationFormat>
  <Paragraphs>68</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Cambria Math</vt:lpstr>
      <vt:lpstr>Mangal</vt:lpstr>
      <vt:lpstr>Office Theme</vt:lpstr>
      <vt:lpstr>(Thoughts on the 1D-3D debate and) development of new geomagnetic storm ground response scaling factors for utilization in hazard assessments</vt:lpstr>
      <vt:lpstr>Personal thoughts part</vt:lpstr>
      <vt:lpstr>Misc. 1D vs 3D points</vt:lpstr>
      <vt:lpstr>Misc. 1D vs 3D points</vt:lpstr>
      <vt:lpstr>Local application of multiple 1D models</vt:lpstr>
      <vt:lpstr>Misc. 1D vs 3D points</vt:lpstr>
      <vt:lpstr>Collaborations part</vt:lpstr>
      <vt:lpstr>1-in-100 year benchmark event</vt:lpstr>
      <vt:lpstr>The 1D beta factors</vt:lpstr>
      <vt:lpstr>3D MT survey beta factors</vt:lpstr>
      <vt:lpstr>3D MT survey beta factors</vt:lpstr>
      <vt:lpstr>3D MT survey beta factors</vt:lpstr>
      <vt:lpstr>Conclusions</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Geomagnetically induced currents: science, engineering and applications readiness</dc:title>
  <dc:creator>Microsoft Office User</dc:creator>
  <cp:lastModifiedBy>Microsoft Office User</cp:lastModifiedBy>
  <cp:revision>749</cp:revision>
  <cp:lastPrinted>2018-01-29T20:19:52Z</cp:lastPrinted>
  <dcterms:created xsi:type="dcterms:W3CDTF">2017-02-26T21:24:26Z</dcterms:created>
  <dcterms:modified xsi:type="dcterms:W3CDTF">2018-01-31T14:32:55Z</dcterms:modified>
</cp:coreProperties>
</file>