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6" r:id="rId3"/>
    <p:sldId id="288" r:id="rId4"/>
    <p:sldId id="280" r:id="rId5"/>
    <p:sldId id="281" r:id="rId6"/>
    <p:sldId id="282" r:id="rId7"/>
    <p:sldId id="257" r:id="rId8"/>
    <p:sldId id="264" r:id="rId9"/>
    <p:sldId id="267" r:id="rId10"/>
    <p:sldId id="269" r:id="rId11"/>
    <p:sldId id="265" r:id="rId12"/>
    <p:sldId id="266" r:id="rId13"/>
    <p:sldId id="258" r:id="rId14"/>
    <p:sldId id="273" r:id="rId15"/>
    <p:sldId id="270" r:id="rId16"/>
    <p:sldId id="284" r:id="rId17"/>
    <p:sldId id="271" r:id="rId18"/>
    <p:sldId id="272" r:id="rId19"/>
    <p:sldId id="260" r:id="rId20"/>
    <p:sldId id="276" r:id="rId21"/>
    <p:sldId id="277" r:id="rId22"/>
    <p:sldId id="285" r:id="rId23"/>
    <p:sldId id="283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1D832-67A1-46F2-8CC8-6AF02CD7CEA8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21F0B-A805-445A-BE1B-936B2B10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FDEEC8-1666-4FDD-9B52-7C27C2CBA7F7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C7F31A-2B1A-46A3-9855-58472AF5E4F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FF76E2-56BD-4FE0-8961-EC41884110ED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3"/>
            <a:ext cx="5027414" cy="4115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FC8B-0E24-4922-8EA8-2D80752A3F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FF0F-C498-4CB2-9984-051B785B8A69}" type="slidenum">
              <a:rPr lang="en-US"/>
              <a:pPr>
                <a:defRPr/>
              </a:pPr>
              <a:t>‹#›</a:t>
            </a:fld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65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2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9402-9A93-4110-BE07-08DB912BD82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789B-9AFE-4B7F-9F04-6B4BFCD4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The SEP </a:t>
            </a:r>
            <a:r>
              <a:rPr lang="en-US" dirty="0" smtClean="0">
                <a:solidFill>
                  <a:srgbClr val="0000CC"/>
                </a:solidFill>
              </a:rPr>
              <a:t>Acceleration and </a:t>
            </a:r>
            <a:r>
              <a:rPr lang="en-US" dirty="0" smtClean="0">
                <a:solidFill>
                  <a:srgbClr val="0000CC"/>
                </a:solidFill>
              </a:rPr>
              <a:t>Transport Link of the Chain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J. </a:t>
            </a:r>
            <a:r>
              <a:rPr lang="en-US" dirty="0" err="1" smtClean="0">
                <a:solidFill>
                  <a:schemeClr val="tx1"/>
                </a:solidFill>
              </a:rPr>
              <a:t>Giacalone</a:t>
            </a:r>
            <a:r>
              <a:rPr lang="en-US" dirty="0" smtClean="0">
                <a:solidFill>
                  <a:schemeClr val="tx1"/>
                </a:solidFill>
              </a:rPr>
              <a:t>, University of Arizona</a:t>
            </a:r>
          </a:p>
          <a:p>
            <a:r>
              <a:rPr lang="en-US" dirty="0" err="1">
                <a:solidFill>
                  <a:schemeClr val="tx1"/>
                </a:solidFill>
              </a:rPr>
              <a:t>Mihir</a:t>
            </a:r>
            <a:r>
              <a:rPr lang="en-US" dirty="0">
                <a:solidFill>
                  <a:schemeClr val="tx1"/>
                </a:solidFill>
              </a:rPr>
              <a:t> Desai, </a:t>
            </a:r>
            <a:r>
              <a:rPr lang="en-US" dirty="0" smtClean="0">
                <a:solidFill>
                  <a:schemeClr val="tx1"/>
                </a:solidFill>
              </a:rPr>
              <a:t>SWRI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Gang Li, University of Alabama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Nathan </a:t>
            </a:r>
            <a:r>
              <a:rPr lang="en-US" dirty="0" err="1" smtClean="0">
                <a:solidFill>
                  <a:schemeClr val="tx1"/>
                </a:solidFill>
              </a:rPr>
              <a:t>Schwadron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UNH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(and others … 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268" y="6183868"/>
            <a:ext cx="744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“Sun to Ice” kick-off meeting – Predictive Science Inc., San Diego, Nov 2, 2011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87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086600" cy="4449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359" y="228600"/>
            <a:ext cx="785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Ratio of the flux of 45-67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>
                <a:solidFill>
                  <a:srgbClr val="FF0000"/>
                </a:solidFill>
              </a:rPr>
              <a:t> ions at the shock passage to that 1 day before</a:t>
            </a:r>
          </a:p>
          <a:p>
            <a:r>
              <a:rPr lang="en-US" dirty="0" smtClean="0"/>
              <a:t>Black plusses are ratios of the flux at randomly selected times to that 1 day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VanNes_Fig12_low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143000"/>
            <a:ext cx="5915076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086600" y="3581400"/>
            <a:ext cx="182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>
                <a:solidFill>
                  <a:srgbClr val="006600"/>
                </a:solidFill>
                <a:latin typeface="Times" pitchFamily="18" charset="0"/>
              </a:rPr>
              <a:t>Van </a:t>
            </a:r>
            <a:r>
              <a:rPr lang="en-US" sz="1600" i="1" dirty="0" err="1">
                <a:solidFill>
                  <a:srgbClr val="006600"/>
                </a:solidFill>
                <a:latin typeface="Times" pitchFamily="18" charset="0"/>
              </a:rPr>
              <a:t>Nes</a:t>
            </a:r>
            <a:r>
              <a:rPr lang="en-US" sz="1600" i="1" dirty="0">
                <a:solidFill>
                  <a:srgbClr val="006600"/>
                </a:solidFill>
                <a:latin typeface="Times" pitchFamily="18" charset="0"/>
              </a:rPr>
              <a:t> et al., 1984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876800"/>
            <a:ext cx="8763000" cy="17526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However, the </a:t>
            </a:r>
            <a:r>
              <a:rPr lang="en-US" sz="2800" dirty="0">
                <a:solidFill>
                  <a:srgbClr val="0000CC"/>
                </a:solidFill>
              </a:rPr>
              <a:t>predicted simple relationship between the shock strength and spectral index of energetic particles is not well established by </a:t>
            </a:r>
            <a:r>
              <a:rPr lang="en-US" sz="2800" i="1" dirty="0">
                <a:solidFill>
                  <a:srgbClr val="0000CC"/>
                </a:solidFill>
              </a:rPr>
              <a:t>in situ</a:t>
            </a:r>
            <a:r>
              <a:rPr lang="en-US" sz="2800" dirty="0">
                <a:solidFill>
                  <a:srgbClr val="0000CC"/>
                </a:solidFill>
              </a:rPr>
              <a:t> spacecraft </a:t>
            </a:r>
            <a:r>
              <a:rPr lang="en-US" sz="2800" dirty="0" smtClean="0">
                <a:solidFill>
                  <a:srgbClr val="0000CC"/>
                </a:solidFill>
              </a:rPr>
              <a:t>observations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This may be related to the effects of turbulence, time dependence, and spatial variations along the shock front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305177"/>
            <a:ext cx="8763000" cy="12950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Diffusive Shock Acceleration predicts that the energy spectrum behind a shock wave is a power law (up to some cut-off energy associated with losses and time dependence).  In the simplest case, the spectral exponent depends ONLY on the jump in plasma density across the shock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ybB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2448169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HybEn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819472"/>
            <a:ext cx="2461708" cy="3066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33400"/>
            <a:ext cx="13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Magnetic field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533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Suprathermal</a:t>
            </a:r>
            <a:r>
              <a:rPr lang="en-US" sz="1600" dirty="0" smtClean="0"/>
              <a:t> ions (E &gt; 5 </a:t>
            </a:r>
            <a:r>
              <a:rPr lang="en-US" sz="1600" dirty="0" err="1" smtClean="0"/>
              <a:t>keV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" y="76200"/>
            <a:ext cx="50292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CC"/>
                </a:solidFill>
              </a:rPr>
              <a:t>Importance of Turbulence:</a:t>
            </a:r>
            <a:endParaRPr lang="en-US" sz="1900" b="1" dirty="0">
              <a:solidFill>
                <a:srgbClr val="0000CC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2971800" cy="255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0" y="76200"/>
            <a:ext cx="3810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CC"/>
                </a:solidFill>
              </a:rPr>
              <a:t>ACRs at a blunt termination shock:</a:t>
            </a:r>
          </a:p>
          <a:p>
            <a:r>
              <a:rPr lang="en-US" sz="1900" b="1" dirty="0" smtClean="0">
                <a:solidFill>
                  <a:srgbClr val="0000CC"/>
                </a:solidFill>
              </a:rPr>
              <a:t>Importance of changing geometry along the shock</a:t>
            </a:r>
            <a:endParaRPr lang="en-US" sz="1900" b="1" dirty="0">
              <a:solidFill>
                <a:srgbClr val="0000CC"/>
              </a:solidFill>
            </a:endParaRPr>
          </a:p>
        </p:txBody>
      </p:sp>
      <p:pic>
        <p:nvPicPr>
          <p:cNvPr id="14" name="Picture 2" descr="c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008096"/>
            <a:ext cx="1937717" cy="167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eruptionnew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964946"/>
            <a:ext cx="1981200" cy="17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4800" y="4038600"/>
            <a:ext cx="662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CC"/>
                </a:solidFill>
              </a:rPr>
              <a:t>SEPs in the inner </a:t>
            </a:r>
            <a:r>
              <a:rPr lang="en-US" sz="1900" b="1" dirty="0" err="1" smtClean="0">
                <a:solidFill>
                  <a:srgbClr val="0000CC"/>
                </a:solidFill>
              </a:rPr>
              <a:t>heliosphere</a:t>
            </a:r>
            <a:r>
              <a:rPr lang="en-US" sz="1900" b="1" dirty="0" smtClean="0">
                <a:solidFill>
                  <a:srgbClr val="0000CC"/>
                </a:solidFill>
              </a:rPr>
              <a:t>: time dependence + changing geometry along the shock + turbulence</a:t>
            </a:r>
            <a:endParaRPr lang="en-US" sz="1900" b="1" dirty="0">
              <a:solidFill>
                <a:srgbClr val="0000CC"/>
              </a:solidFill>
            </a:endParaRPr>
          </a:p>
        </p:txBody>
      </p:sp>
      <p:pic>
        <p:nvPicPr>
          <p:cNvPr id="17" name="Content Placeholder 3" descr="may27_08_hi2b-croppe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953000"/>
            <a:ext cx="1827197" cy="1827197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11271"/>
            <a:ext cx="2209800" cy="19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From the first paragraph of the proposal …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“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the morning of 1 Sep 1859, as Richard C.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Carrington was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observing sunspots on the solar disk, a large and complex active region destabilized, launching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an extremely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fast Coronal Mass Ejection (CME) toward Earth.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…. The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ejecta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propagated rapidly away from the Sun, generating a fast-mode wave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… which … steepened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into a fast-mode forward shock. The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shock… accelerated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suprathermal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ions in the ambient solar wind to high energies. </a:t>
            </a:r>
            <a:r>
              <a:rPr lang="en-US" sz="2200" dirty="0">
                <a:solidFill>
                  <a:srgbClr val="0000CC"/>
                </a:solidFill>
              </a:rPr>
              <a:t>As these accelerated particles </a:t>
            </a:r>
            <a:r>
              <a:rPr lang="en-US" sz="2200" dirty="0" smtClean="0">
                <a:solidFill>
                  <a:srgbClr val="0000CC"/>
                </a:solidFill>
              </a:rPr>
              <a:t>streamed away </a:t>
            </a:r>
            <a:r>
              <a:rPr lang="en-US" sz="2200" dirty="0">
                <a:solidFill>
                  <a:srgbClr val="0000CC"/>
                </a:solidFill>
              </a:rPr>
              <a:t>from the shock, they </a:t>
            </a:r>
            <a:r>
              <a:rPr lang="en-US" sz="2200" dirty="0" smtClean="0">
                <a:solidFill>
                  <a:srgbClr val="0000CC"/>
                </a:solidFill>
              </a:rPr>
              <a:t>excited </a:t>
            </a:r>
            <a:r>
              <a:rPr lang="en-US" sz="2200" dirty="0">
                <a:solidFill>
                  <a:srgbClr val="0000CC"/>
                </a:solidFill>
              </a:rPr>
              <a:t>plasma waves that pitch-angle-scattered the ions, further </a:t>
            </a:r>
            <a:r>
              <a:rPr lang="en-US" sz="2200" dirty="0" smtClean="0">
                <a:solidFill>
                  <a:srgbClr val="0000CC"/>
                </a:solidFill>
              </a:rPr>
              <a:t>accelerating them</a:t>
            </a:r>
            <a:r>
              <a:rPr lang="en-US" sz="2200" dirty="0">
                <a:solidFill>
                  <a:srgbClr val="0000CC"/>
                </a:solidFill>
              </a:rPr>
              <a:t>.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5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self-excited waves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The rate of acceleration depends inversely on the diffusion coefficient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Smaller diffusion coefficient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 higher acceleration rate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If the acceleration is rapid, high energies can be achieved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But, estimates of the diffusion coefficient in interplanetary magnetic-field turbulence are too large to account for the observed high energies (several tens of MeV to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GeV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Need to reduce the diffusion coefficient in order to get high energies.  One way to do this is to have magnetic fluctuations near the shock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.  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(Another way to do this is perpendicular shocks! i.e. </a:t>
            </a:r>
            <a:r>
              <a:rPr lang="en-US" sz="2000" dirty="0" err="1" smtClean="0">
                <a:solidFill>
                  <a:srgbClr val="006600"/>
                </a:solidFill>
                <a:sym typeface="Wingdings" pitchFamily="2" charset="2"/>
              </a:rPr>
              <a:t>perp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 diffusion is much smaller than parallel diffusion).</a:t>
            </a:r>
            <a:endParaRPr lang="en-US" sz="2000" dirty="0" smtClean="0">
              <a:solidFill>
                <a:srgbClr val="006600"/>
              </a:solidFill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These fluctuations are created by the particles, but also help trap them near the shock where they are accelerated.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43" y="601571"/>
            <a:ext cx="6605714" cy="5654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96550" y="1567717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(cm</a:t>
            </a:r>
            <a:r>
              <a:rPr lang="en-US" baseline="30000" dirty="0" smtClean="0"/>
              <a:t>2</a:t>
            </a:r>
            <a:r>
              <a:rPr lang="en-US" dirty="0" smtClean="0"/>
              <a:t> s MeV 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049" y="35930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B/B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2672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&lt;dB</a:t>
            </a:r>
            <a:r>
              <a:rPr lang="en-US" baseline="30000" dirty="0" smtClean="0"/>
              <a:t>2</a:t>
            </a:r>
            <a:r>
              <a:rPr lang="en-US" dirty="0" smtClean="0"/>
              <a:t>&gt; </a:t>
            </a:r>
            <a:r>
              <a:rPr lang="en-US" baseline="30000" dirty="0" smtClean="0"/>
              <a:t>½</a:t>
            </a:r>
            <a:r>
              <a:rPr lang="en-US" dirty="0"/>
              <a:t>/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21868"/>
            <a:ext cx="9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(km/s)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761566"/>
            <a:ext cx="1353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Ions</a:t>
            </a:r>
          </a:p>
          <a:p>
            <a:r>
              <a:rPr lang="en-US" dirty="0" smtClean="0"/>
              <a:t>47-65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65-112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112-187 </a:t>
            </a:r>
            <a:r>
              <a:rPr lang="en-US" dirty="0" err="1" smtClean="0">
                <a:solidFill>
                  <a:srgbClr val="0000CC"/>
                </a:solidFill>
              </a:rPr>
              <a:t>keV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3426735"/>
            <a:ext cx="12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60-sec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fluctuations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620000" y="4038600"/>
            <a:ext cx="685800" cy="37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7525" y="6324600"/>
            <a:ext cx="13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of 2000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614667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err="1" smtClean="0"/>
              <a:t>Bn</a:t>
            </a:r>
            <a:r>
              <a:rPr lang="en-US" dirty="0" smtClean="0"/>
              <a:t> = 48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A</a:t>
            </a:r>
            <a:r>
              <a:rPr lang="en-US" dirty="0" smtClean="0"/>
              <a:t> = 4.6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52400"/>
            <a:ext cx="22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ACE/Multi-instrument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362200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EPAM</a:t>
            </a:r>
          </a:p>
          <a:p>
            <a:r>
              <a:rPr lang="en-US" dirty="0" smtClean="0"/>
              <a:t>0.5*(LEMS30+LEMS120)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648200"/>
            <a:ext cx="65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5498068"/>
            <a:ext cx="103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43" y="601571"/>
            <a:ext cx="6605714" cy="5654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96550" y="1567717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(cm</a:t>
            </a:r>
            <a:r>
              <a:rPr lang="en-US" baseline="30000" dirty="0" smtClean="0"/>
              <a:t>2</a:t>
            </a:r>
            <a:r>
              <a:rPr lang="en-US" dirty="0" smtClean="0"/>
              <a:t> s MeV 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049" y="35930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B/B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2672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&lt;dB</a:t>
            </a:r>
            <a:r>
              <a:rPr lang="en-US" baseline="30000" dirty="0" smtClean="0"/>
              <a:t>2</a:t>
            </a:r>
            <a:r>
              <a:rPr lang="en-US" dirty="0" smtClean="0"/>
              <a:t>&gt; </a:t>
            </a:r>
            <a:r>
              <a:rPr lang="en-US" baseline="30000" dirty="0" smtClean="0"/>
              <a:t>½</a:t>
            </a:r>
            <a:r>
              <a:rPr lang="en-US" dirty="0"/>
              <a:t>/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21868"/>
            <a:ext cx="9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(km/s)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761566"/>
            <a:ext cx="1353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Ions</a:t>
            </a:r>
          </a:p>
          <a:p>
            <a:r>
              <a:rPr lang="en-US" dirty="0" smtClean="0"/>
              <a:t>47-65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65-112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112-187 </a:t>
            </a:r>
            <a:r>
              <a:rPr lang="en-US" dirty="0" err="1" smtClean="0">
                <a:solidFill>
                  <a:srgbClr val="0000CC"/>
                </a:solidFill>
              </a:rPr>
              <a:t>keV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3426735"/>
            <a:ext cx="12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60-sec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fluctuations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620000" y="4038600"/>
            <a:ext cx="685800" cy="37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7525" y="6324600"/>
            <a:ext cx="13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of 2000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614667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err="1" smtClean="0"/>
              <a:t>Bn</a:t>
            </a:r>
            <a:r>
              <a:rPr lang="en-US" dirty="0" smtClean="0"/>
              <a:t> = 48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A</a:t>
            </a:r>
            <a:r>
              <a:rPr lang="en-US" dirty="0" smtClean="0"/>
              <a:t> = 4.6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52400"/>
            <a:ext cx="22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ACE/Multi-instrument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362200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EPAM</a:t>
            </a:r>
          </a:p>
          <a:p>
            <a:r>
              <a:rPr lang="en-US" dirty="0" smtClean="0"/>
              <a:t>0.5*(LEMS30+LEMS120)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648200"/>
            <a:ext cx="65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5498068"/>
            <a:ext cx="103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SWEPAM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658117" y="3886200"/>
            <a:ext cx="1871446" cy="914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419600" y="4648200"/>
            <a:ext cx="3543300" cy="77366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1959" y="5105400"/>
            <a:ext cx="12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Where are the waves?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601571"/>
            <a:ext cx="6605714" cy="5654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96550" y="1567717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(cm</a:t>
            </a:r>
            <a:r>
              <a:rPr lang="en-US" baseline="30000" dirty="0" smtClean="0"/>
              <a:t>2</a:t>
            </a:r>
            <a:r>
              <a:rPr lang="en-US" dirty="0" smtClean="0"/>
              <a:t> s MeV 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049" y="35930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B/B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2672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&lt;dB</a:t>
            </a:r>
            <a:r>
              <a:rPr lang="en-US" baseline="30000" dirty="0" smtClean="0"/>
              <a:t>2</a:t>
            </a:r>
            <a:r>
              <a:rPr lang="en-US" dirty="0" smtClean="0"/>
              <a:t>&gt; </a:t>
            </a:r>
            <a:r>
              <a:rPr lang="en-US" baseline="30000" dirty="0" smtClean="0"/>
              <a:t>½</a:t>
            </a:r>
            <a:r>
              <a:rPr lang="en-US" dirty="0"/>
              <a:t>/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21868"/>
            <a:ext cx="9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(km/s)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761566"/>
            <a:ext cx="13538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Ions</a:t>
            </a:r>
          </a:p>
          <a:p>
            <a:r>
              <a:rPr lang="en-US" dirty="0" smtClean="0"/>
              <a:t>47-65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65-112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112-187 </a:t>
            </a:r>
            <a:r>
              <a:rPr lang="en-US" dirty="0" err="1" smtClean="0">
                <a:solidFill>
                  <a:srgbClr val="0000CC"/>
                </a:solidFill>
              </a:rPr>
              <a:t>keV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0522" y="2971800"/>
            <a:ext cx="12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60-sec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fluctuations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620000" y="3581400"/>
            <a:ext cx="685800" cy="37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7525" y="6324600"/>
            <a:ext cx="13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of 2000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614667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err="1" smtClean="0"/>
              <a:t>Bn</a:t>
            </a:r>
            <a:r>
              <a:rPr lang="en-US" dirty="0" smtClean="0"/>
              <a:t> = 48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A</a:t>
            </a:r>
            <a:r>
              <a:rPr lang="en-US" dirty="0" smtClean="0"/>
              <a:t> = 4.6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347246"/>
            <a:ext cx="121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216 seconds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14800" y="481700"/>
            <a:ext cx="0" cy="100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481700"/>
            <a:ext cx="0" cy="100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14800" y="5320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SHINE 2006 </a:t>
            </a:r>
          </a:p>
          <a:p>
            <a:r>
              <a:rPr lang="en-US"/>
              <a:t>Zermatt Resort, Utah</a:t>
            </a:r>
          </a:p>
        </p:txBody>
      </p:sp>
      <p:pic>
        <p:nvPicPr>
          <p:cNvPr id="217092" name="Picture 4" descr="f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7763"/>
            <a:ext cx="5562600" cy="5557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486400" y="2016125"/>
            <a:ext cx="3429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Self-consistent plasma simulations of a </a:t>
            </a:r>
            <a:r>
              <a:rPr lang="en-US" sz="2400" i="1" u="sng" dirty="0">
                <a:solidFill>
                  <a:srgbClr val="0000CC"/>
                </a:solidFill>
              </a:rPr>
              <a:t>parallel shock</a:t>
            </a:r>
            <a:endParaRPr lang="en-US" sz="2400" dirty="0">
              <a:solidFill>
                <a:srgbClr val="0000CC"/>
              </a:solidFill>
            </a:endParaRPr>
          </a:p>
          <a:p>
            <a:endParaRPr lang="en-US" sz="2400" dirty="0">
              <a:solidFill>
                <a:srgbClr val="0000CC"/>
              </a:solidFill>
            </a:endParaRPr>
          </a:p>
          <a:p>
            <a:r>
              <a:rPr lang="en-US" sz="2400" dirty="0">
                <a:solidFill>
                  <a:srgbClr val="0000CC"/>
                </a:solidFill>
              </a:rPr>
              <a:t>The self-generated waves are generally weaker than expected from </a:t>
            </a:r>
            <a:r>
              <a:rPr lang="en-US" sz="2400" dirty="0" smtClean="0">
                <a:solidFill>
                  <a:srgbClr val="0000CC"/>
                </a:solidFill>
              </a:rPr>
              <a:t>theory, but they do increase from the upstream up to the shock.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 dirty="0"/>
              <a:t>Is the physics of shock-accelerated particles and coupled </a:t>
            </a:r>
            <a:r>
              <a:rPr lang="en-US" sz="2400" b="1" i="1" dirty="0" err="1"/>
              <a:t>hydromagnetic</a:t>
            </a:r>
            <a:r>
              <a:rPr lang="en-US" sz="2400" b="1" i="1" dirty="0"/>
              <a:t> waves well understood?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50976" y="3276600"/>
            <a:ext cx="4038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2895600"/>
            <a:ext cx="21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IMF background </a:t>
            </a:r>
            <a:r>
              <a:rPr lang="en-US" dirty="0" err="1" smtClean="0">
                <a:solidFill>
                  <a:srgbClr val="FF0000"/>
                </a:solidFill>
              </a:rPr>
              <a:t>rms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429000"/>
            <a:ext cx="80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535668"/>
            <a:ext cx="2011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6600"/>
                </a:solidFill>
              </a:rPr>
              <a:t>Suprathermal</a:t>
            </a:r>
            <a:r>
              <a:rPr lang="en-US" sz="1600" dirty="0" smtClean="0">
                <a:solidFill>
                  <a:srgbClr val="006600"/>
                </a:solidFill>
              </a:rPr>
              <a:t> protons</a:t>
            </a:r>
            <a:endParaRPr lang="en-US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From the first paragraph of the proposal …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morning of 1 Sep 1859, as Richard C.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Carrington was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observing sunspots on the solar disk, a large and complex active region destabilized, launching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extremely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fast Coronal Mass Ejection (CME) toward Earth.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….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ejecta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propagated rapidly away from the Sun, generating a fast-mode wave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 which … steepened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into a fast-mode forward shock.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shock… accelerated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suprathermal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ions in the ambient solar wind to high energies. As these accelerated particles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streamed away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shock, they excited plasma waves that pitch-angle-scattered the ions, further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accelerating them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Some of the energetic ions escaped, racing ahead of the shock. As they streamed through 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heliosphere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they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amplified ambient resonant plasma waves, simultaneously undergoing pitch-angle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scattering by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them. Propagating through an ever-weakening magnetic field, the particles were focused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decelerated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>
                <a:solidFill>
                  <a:srgbClr val="0000CC"/>
                </a:solidFill>
              </a:rPr>
              <a:t>The first of these so-called Solar Energetic Particles (SEPs) arrived at Earth within an </a:t>
            </a:r>
            <a:r>
              <a:rPr lang="en-US" dirty="0" smtClean="0">
                <a:solidFill>
                  <a:srgbClr val="0000CC"/>
                </a:solidFill>
              </a:rPr>
              <a:t>hour, although </a:t>
            </a:r>
            <a:r>
              <a:rPr lang="en-US" dirty="0">
                <a:solidFill>
                  <a:srgbClr val="0000CC"/>
                </a:solidFill>
              </a:rPr>
              <a:t>peak intensity of the particle distribution arrived with the shock ~17.5 hours later. </a:t>
            </a:r>
            <a:r>
              <a:rPr lang="en-US" dirty="0" smtClean="0">
                <a:solidFill>
                  <a:srgbClr val="0000CC"/>
                </a:solidFill>
              </a:rPr>
              <a:t>… “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4152972" cy="43434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High-energy SEPs pervade the solar system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Understanding their origin remains one of the most important unsolved problems in </a:t>
            </a:r>
            <a:r>
              <a:rPr lang="en-US" sz="2400" b="1" dirty="0" err="1" smtClean="0">
                <a:solidFill>
                  <a:srgbClr val="0000CC"/>
                </a:solidFill>
              </a:rPr>
              <a:t>heliophysics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Many acceleration mechanisms have been discussed, but acceleration by shocks has received the most attention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6" name="Picture 4" descr="ReamesSSR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4267200"/>
            <a:ext cx="3901970" cy="2438400"/>
          </a:xfrm>
          <a:prstGeom prst="rect">
            <a:avLst/>
          </a:prstGeom>
          <a:noFill/>
          <a:ln/>
        </p:spPr>
      </p:pic>
      <p:pic>
        <p:nvPicPr>
          <p:cNvPr id="17" name="Picture 4" descr="fd-clo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37" y="76200"/>
            <a:ext cx="3351363" cy="20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"/>
            <a:ext cx="1392517" cy="196313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"/>
            <a:ext cx="3500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stilleC3_pro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90528" y="2013728"/>
            <a:ext cx="2024872" cy="2024872"/>
          </a:xfrm>
          <a:prstGeom prst="rect">
            <a:avLst/>
          </a:prstGeom>
          <a:noFill/>
          <a:ln/>
        </p:spPr>
      </p:pic>
      <p:grpSp>
        <p:nvGrpSpPr>
          <p:cNvPr id="8" name="Group 30"/>
          <p:cNvGrpSpPr>
            <a:grpSpLocks noGrp="1"/>
          </p:cNvGrpSpPr>
          <p:nvPr/>
        </p:nvGrpSpPr>
        <p:grpSpPr bwMode="auto">
          <a:xfrm>
            <a:off x="4000433" y="1997419"/>
            <a:ext cx="3009967" cy="2269781"/>
            <a:chOff x="1540" y="1011"/>
            <a:chExt cx="2802" cy="2155"/>
          </a:xfrm>
          <a:noFill/>
        </p:grpSpPr>
        <p:pic>
          <p:nvPicPr>
            <p:cNvPr id="9" name="Picture 8" descr="oct28_c2_rbw"/>
            <p:cNvPicPr>
              <a:picLocks noChangeAspect="1" noChangeArrowheads="1"/>
            </p:cNvPicPr>
            <p:nvPr/>
          </p:nvPicPr>
          <p:blipFill>
            <a:blip r:embed="rId7" cstate="print">
              <a:lum contrast="60000"/>
            </a:blip>
            <a:srcRect l="5625" t="8438" r="1406" b="14063"/>
            <a:stretch>
              <a:fillRect/>
            </a:stretch>
          </p:blipFill>
          <p:spPr bwMode="auto">
            <a:xfrm>
              <a:off x="1540" y="1011"/>
              <a:ext cx="2565" cy="20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H="1">
              <a:off x="3775" y="1249"/>
              <a:ext cx="96" cy="181"/>
            </a:xfrm>
            <a:prstGeom prst="line">
              <a:avLst/>
            </a:prstGeom>
            <a:grp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H="1">
              <a:off x="3633" y="1679"/>
              <a:ext cx="229" cy="257"/>
            </a:xfrm>
            <a:prstGeom prst="line">
              <a:avLst/>
            </a:prstGeom>
            <a:grp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3347" y="1083"/>
              <a:ext cx="782" cy="36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0" rIns="0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600" b="1" dirty="0">
                  <a:solidFill>
                    <a:schemeClr val="bg1"/>
                  </a:solidFill>
                </a:rPr>
                <a:t>Shock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3411" y="1399"/>
              <a:ext cx="931" cy="36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600" b="1" dirty="0">
                  <a:solidFill>
                    <a:schemeClr val="bg1"/>
                  </a:solidFill>
                </a:rPr>
                <a:t>Driver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682" y="2977"/>
              <a:ext cx="979" cy="18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200" b="1" dirty="0" smtClean="0">
                  <a:solidFill>
                    <a:schemeClr val="bg1"/>
                  </a:solidFill>
                </a:rPr>
                <a:t>SOHO/LASCO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8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441"/>
          <a:stretch>
            <a:fillRect/>
          </a:stretch>
        </p:blipFill>
        <p:spPr bwMode="auto">
          <a:xfrm>
            <a:off x="0" y="1090612"/>
            <a:ext cx="7086600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76200"/>
            <a:ext cx="8991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ea typeface="MS PGothic" pitchFamily="34" charset="-128"/>
              </a:rPr>
              <a:t>Rise-to-maximum times can vary from event to event.   Is this well understood?</a:t>
            </a:r>
            <a:endParaRPr lang="en-US" sz="2400" b="1" i="1" dirty="0">
              <a:ea typeface="MS PGothic" pitchFamily="34" charset="-128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590800" y="1843087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ea typeface="MS PGothic" pitchFamily="34" charset="-128"/>
              </a:rPr>
              <a:t>(GOES Proton data)</a:t>
            </a:r>
            <a:endParaRPr lang="en-US" sz="2400" b="1" dirty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086600" y="6400800"/>
            <a:ext cx="2035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i="1" dirty="0" err="1">
                <a:ea typeface="MS PGothic" pitchFamily="34" charset="-128"/>
              </a:rPr>
              <a:t>Mewaldt</a:t>
            </a:r>
            <a:r>
              <a:rPr lang="en-US" sz="1400" b="1" i="1" dirty="0">
                <a:ea typeface="MS PGothic" pitchFamily="34" charset="-128"/>
              </a:rPr>
              <a:t> et al. (2005)</a:t>
            </a:r>
            <a:endParaRPr lang="en-US" sz="1400" i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0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we proposed to do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1910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What are dominant acceleration mechanisms for particles </a:t>
            </a:r>
            <a:r>
              <a:rPr lang="en-US" sz="2200" dirty="0" smtClean="0"/>
              <a:t>accelerated at </a:t>
            </a:r>
            <a:r>
              <a:rPr lang="en-US" sz="2200" dirty="0"/>
              <a:t>strong shocks? </a:t>
            </a:r>
            <a:endParaRPr lang="en-US" sz="2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How </a:t>
            </a:r>
            <a:r>
              <a:rPr lang="en-US" sz="2200" dirty="0"/>
              <a:t>do acceleration profiles change along the shock front? </a:t>
            </a:r>
            <a:endParaRPr lang="en-US" sz="2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What </a:t>
            </a:r>
            <a:r>
              <a:rPr lang="en-US" sz="2200" dirty="0"/>
              <a:t>factors contribute </a:t>
            </a:r>
            <a:r>
              <a:rPr lang="en-US" sz="2200" dirty="0" smtClean="0"/>
              <a:t>to shape </a:t>
            </a:r>
            <a:r>
              <a:rPr lang="en-US" sz="2200" dirty="0"/>
              <a:t>(spectral hardness, roll-over) and temporal history of SEP spectra and intensities? </a:t>
            </a:r>
            <a:endParaRPr lang="en-US" sz="2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What </a:t>
            </a:r>
            <a:r>
              <a:rPr lang="en-US" sz="2200" dirty="0"/>
              <a:t>role </a:t>
            </a:r>
            <a:r>
              <a:rPr lang="en-US" sz="2200" dirty="0" smtClean="0"/>
              <a:t>does </a:t>
            </a:r>
            <a:r>
              <a:rPr lang="en-US" sz="2200" dirty="0" err="1" smtClean="0"/>
              <a:t>suprathermal</a:t>
            </a:r>
            <a:r>
              <a:rPr lang="en-US" sz="2200" dirty="0" smtClean="0"/>
              <a:t> </a:t>
            </a:r>
            <a:r>
              <a:rPr lang="en-US" sz="2200" dirty="0"/>
              <a:t>seed population variability play in injection and acceleration of CME-related SEP events?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What is the role of particle transport away from the shock in determining SEP characteristics?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</a:rPr>
              <a:t>“We </a:t>
            </a:r>
            <a:r>
              <a:rPr lang="en-US" sz="2400" b="1" i="1" dirty="0">
                <a:solidFill>
                  <a:srgbClr val="0000CC"/>
                </a:solidFill>
              </a:rPr>
              <a:t>propose to study, model, and test the following interlinked, multi-disciplinary physical processes</a:t>
            </a:r>
            <a:r>
              <a:rPr lang="en-US" sz="2400" b="1" i="1" dirty="0" smtClean="0">
                <a:solidFill>
                  <a:srgbClr val="0000CC"/>
                </a:solidFill>
              </a:rPr>
              <a:t>: “</a:t>
            </a:r>
          </a:p>
        </p:txBody>
      </p:sp>
    </p:spTree>
    <p:extLst>
      <p:ext uri="{BB962C8B-B14F-4D97-AF65-F5344CB8AC3E}">
        <p14:creationId xmlns:p14="http://schemas.microsoft.com/office/powerpoint/2010/main" val="23663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Why this problem is difficult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Particles are accelerated close to the Sun and the magnetic fields there – which are vital to determining the intensity of any SEP given event at 1 AU – are not known.  They are not measured.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We know there is additional acceleration between the Sun and 1 AU </a:t>
            </a:r>
            <a:r>
              <a:rPr lang="en-US" dirty="0" smtClean="0">
                <a:solidFill>
                  <a:srgbClr val="0000CC"/>
                </a:solidFill>
              </a:rPr>
              <a:t> -- but how much?  This strongly depends on the nature of the particle transport, which depends strongly on the nature of the interplanetary magnetic field and turbulence.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There are challenging technical issues involved with combining CME/SEP models: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 dynamic range (in space, time, and energy)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ow confident are we that we are accurately modeling the coronal magnetic field evolution?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well do we understand energetic charged particle transport?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well do we know the characteristics of the source (</a:t>
            </a:r>
            <a:r>
              <a:rPr lang="en-US" dirty="0" err="1" smtClean="0">
                <a:solidFill>
                  <a:srgbClr val="FF0000"/>
                </a:solidFill>
              </a:rPr>
              <a:t>suprathermal</a:t>
            </a:r>
            <a:r>
              <a:rPr lang="en-US" dirty="0" smtClean="0">
                <a:solidFill>
                  <a:srgbClr val="FF0000"/>
                </a:solidFill>
              </a:rPr>
              <a:t> particles)?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Combined CME/SEP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1"/>
            <a:ext cx="5486400" cy="55032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0000CC"/>
                </a:solidFill>
              </a:rPr>
              <a:t>The new trend in SEP modeling is to combine MHD/CME calculations with SEP transport/acceleration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SEP part is </a:t>
            </a:r>
            <a:r>
              <a:rPr lang="en-US" sz="2100" dirty="0" smtClean="0">
                <a:solidFill>
                  <a:srgbClr val="FF0000"/>
                </a:solidFill>
              </a:rPr>
              <a:t>often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done by extending the Parker equation to include anisotropies – so-called focused </a:t>
            </a:r>
            <a:r>
              <a:rPr lang="en-US" sz="2100" dirty="0" smtClean="0">
                <a:solidFill>
                  <a:srgbClr val="FF0000"/>
                </a:solidFill>
              </a:rPr>
              <a:t>transport (e.g. EMMREM)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Can also include self-excited waves </a:t>
            </a:r>
            <a:r>
              <a:rPr lang="en-US" sz="2100" i="1" dirty="0" err="1" smtClean="0">
                <a:solidFill>
                  <a:srgbClr val="FF0000"/>
                </a:solidFill>
              </a:rPr>
              <a:t>ab</a:t>
            </a:r>
            <a:r>
              <a:rPr lang="en-US" sz="2100" i="1" dirty="0" smtClean="0">
                <a:solidFill>
                  <a:srgbClr val="FF0000"/>
                </a:solidFill>
              </a:rPr>
              <a:t> initio </a:t>
            </a:r>
            <a:r>
              <a:rPr lang="en-US" sz="2100" dirty="0" smtClean="0">
                <a:solidFill>
                  <a:srgbClr val="FF0000"/>
                </a:solidFill>
              </a:rPr>
              <a:t>(e.g. PATH)</a:t>
            </a:r>
            <a:endParaRPr lang="en-US" sz="21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neglects cross-field </a:t>
            </a:r>
            <a:r>
              <a:rPr lang="en-US" sz="2100" dirty="0" smtClean="0">
                <a:solidFill>
                  <a:srgbClr val="FF0000"/>
                </a:solidFill>
              </a:rPr>
              <a:t>transport</a:t>
            </a:r>
            <a:endParaRPr lang="en-US" sz="21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Initial results are promising, but more work needs to be done.  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Ideally, this work may even help distinguish between CME-eruption models.</a:t>
            </a:r>
          </a:p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rgbClr val="0000CC"/>
                </a:solidFill>
              </a:rPr>
              <a:t>UNH group developed the </a:t>
            </a:r>
            <a:r>
              <a:rPr lang="en-US" sz="2100" dirty="0" smtClean="0">
                <a:solidFill>
                  <a:srgbClr val="0000CC"/>
                </a:solidFill>
              </a:rPr>
              <a:t>EMMREM </a:t>
            </a:r>
            <a:r>
              <a:rPr lang="en-US" sz="2100" dirty="0" smtClean="0">
                <a:solidFill>
                  <a:srgbClr val="0000CC"/>
                </a:solidFill>
              </a:rPr>
              <a:t>model, which uses focused transport.  The UAH group developed the PATH model which models self-excited waves and particle </a:t>
            </a:r>
            <a:r>
              <a:rPr lang="en-US" sz="2100" dirty="0" smtClean="0">
                <a:solidFill>
                  <a:srgbClr val="0000CC"/>
                </a:solidFill>
              </a:rPr>
              <a:t>transport in evolving CME shock</a:t>
            </a:r>
            <a:endParaRPr lang="en-US" sz="2100" dirty="0" smtClean="0">
              <a:solidFill>
                <a:srgbClr val="0000CC"/>
              </a:solidFill>
            </a:endParaRPr>
          </a:p>
          <a:p>
            <a:pPr lvl="1">
              <a:spcBef>
                <a:spcPts val="0"/>
              </a:spcBef>
            </a:pPr>
            <a:endParaRPr lang="en-US" sz="2100" dirty="0" smtClean="0"/>
          </a:p>
          <a:p>
            <a:endParaRPr lang="en-US" dirty="0"/>
          </a:p>
        </p:txBody>
      </p:sp>
      <p:pic>
        <p:nvPicPr>
          <p:cNvPr id="4" name="Picture 7" descr="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990600"/>
            <a:ext cx="3306389" cy="275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a-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810000"/>
            <a:ext cx="3524597" cy="251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6400800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Kota et al 2005</a:t>
            </a:r>
            <a:endParaRPr lang="en-US" sz="160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CC"/>
                </a:solidFill>
              </a:rPr>
              <a:t>Clearly we need to </a:t>
            </a:r>
            <a:r>
              <a:rPr lang="en-US" dirty="0" smtClean="0">
                <a:solidFill>
                  <a:srgbClr val="0000CC"/>
                </a:solidFill>
              </a:rPr>
              <a:t>continue developing and refining models that combine CME evolution and SEP transport.</a:t>
            </a:r>
            <a:endParaRPr lang="en-US" dirty="0" smtClean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CC"/>
                </a:solidFill>
              </a:rPr>
              <a:t>This has been done to some extent already (PATH, EMMREM, etc.), but </a:t>
            </a:r>
            <a:r>
              <a:rPr lang="en-US" dirty="0" smtClean="0">
                <a:solidFill>
                  <a:srgbClr val="0000CC"/>
                </a:solidFill>
              </a:rPr>
              <a:t>this work is still in its infancy.  Probably needs additional physics.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CC"/>
                </a:solidFill>
              </a:rPr>
              <a:t>We </a:t>
            </a:r>
            <a:r>
              <a:rPr lang="en-US" dirty="0" smtClean="0">
                <a:solidFill>
                  <a:srgbClr val="0000CC"/>
                </a:solidFill>
              </a:rPr>
              <a:t>have the right team to do this.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But, there are several details to work out!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Giacalone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can </a:t>
            </a:r>
            <a:r>
              <a:rPr lang="en-US" dirty="0" smtClean="0">
                <a:solidFill>
                  <a:srgbClr val="FF0000"/>
                </a:solidFill>
              </a:rPr>
              <a:t>work with the </a:t>
            </a:r>
            <a:r>
              <a:rPr lang="en-US" dirty="0" smtClean="0">
                <a:solidFill>
                  <a:srgbClr val="FF0000"/>
                </a:solidFill>
              </a:rPr>
              <a:t>PSI group </a:t>
            </a:r>
            <a:r>
              <a:rPr lang="en-US" dirty="0" smtClean="0">
                <a:solidFill>
                  <a:srgbClr val="FF0000"/>
                </a:solidFill>
              </a:rPr>
              <a:t>to develop a </a:t>
            </a:r>
            <a:r>
              <a:rPr lang="en-US" b="1" i="1" dirty="0" smtClean="0">
                <a:solidFill>
                  <a:srgbClr val="FF0000"/>
                </a:solidFill>
              </a:rPr>
              <a:t>new</a:t>
            </a:r>
            <a:r>
              <a:rPr lang="en-US" dirty="0" smtClean="0">
                <a:solidFill>
                  <a:srgbClr val="FF0000"/>
                </a:solidFill>
              </a:rPr>
              <a:t> model.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At the same time, EMMREM and PATH </a:t>
            </a:r>
            <a:r>
              <a:rPr lang="en-US" dirty="0" smtClean="0">
                <a:solidFill>
                  <a:srgbClr val="FF0000"/>
                </a:solidFill>
              </a:rPr>
              <a:t>should </a:t>
            </a:r>
            <a:r>
              <a:rPr lang="en-US" dirty="0" smtClean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used for a variety of CME events and also enhanced, modified, etc.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We should </a:t>
            </a:r>
            <a:r>
              <a:rPr lang="en-US" b="1" i="1" u="sng" dirty="0" smtClean="0">
                <a:solidFill>
                  <a:srgbClr val="FF0000"/>
                </a:solidFill>
              </a:rPr>
              <a:t>often </a:t>
            </a:r>
            <a:r>
              <a:rPr lang="en-US" dirty="0" smtClean="0">
                <a:solidFill>
                  <a:srgbClr val="FF0000"/>
                </a:solidFill>
              </a:rPr>
              <a:t>compare notes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CC"/>
                </a:solidFill>
              </a:rPr>
              <a:t>In </a:t>
            </a:r>
            <a:r>
              <a:rPr lang="en-US" dirty="0" smtClean="0">
                <a:solidFill>
                  <a:srgbClr val="0000CC"/>
                </a:solidFill>
              </a:rPr>
              <a:t>parallel, </a:t>
            </a:r>
            <a:r>
              <a:rPr lang="en-US" dirty="0" smtClean="0">
                <a:solidFill>
                  <a:srgbClr val="0000CC"/>
                </a:solidFill>
              </a:rPr>
              <a:t>we must also work to solve some of the basic physics issues outlined </a:t>
            </a:r>
            <a:r>
              <a:rPr lang="en-US" dirty="0" smtClean="0">
                <a:solidFill>
                  <a:srgbClr val="0000CC"/>
                </a:solidFill>
              </a:rPr>
              <a:t>in the proposal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Combining MHD models of the Solar Corona and Interplanetary Space with Energetic-Particle Transport:</a:t>
            </a:r>
            <a:br>
              <a:rPr lang="en-US" sz="2800" dirty="0" smtClean="0"/>
            </a:br>
            <a:r>
              <a:rPr lang="en-US" sz="2800" dirty="0" smtClean="0"/>
              <a:t>Some things to consider 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CC"/>
                </a:solidFill>
              </a:rPr>
              <a:t>The models must be run in at least 2D.  In addition to time evolution of CME shocks, the changing geometry along the shock front must be modeled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 smtClean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CC"/>
                </a:solidFill>
              </a:rPr>
              <a:t>Solar-wind turbulence, field-line meandering, and other solar-wind structures are not included in these models but are likely to be </a:t>
            </a:r>
            <a:r>
              <a:rPr lang="en-US" sz="2400" dirty="0" smtClean="0">
                <a:solidFill>
                  <a:srgbClr val="0000CC"/>
                </a:solidFill>
              </a:rPr>
              <a:t>important.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CC"/>
                </a:solidFill>
              </a:rPr>
              <a:t>Multiple CMEs  must also be modeled since it seems that this is related to the largest SEP events</a:t>
            </a:r>
            <a:endParaRPr lang="en-US" sz="2400" dirty="0" smtClean="0">
              <a:solidFill>
                <a:srgbClr val="0000CC"/>
              </a:solidFill>
            </a:endParaRPr>
          </a:p>
          <a:p>
            <a:r>
              <a:rPr lang="en-US" sz="2400" dirty="0" smtClean="0">
                <a:solidFill>
                  <a:srgbClr val="0000CC"/>
                </a:solidFill>
              </a:rPr>
              <a:t>Technical issues representing severe challenges: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Diffusive skin depth MUST be greater than the grid cell size.  Actually, it must be greater than the width of the shock</a:t>
            </a:r>
          </a:p>
          <a:p>
            <a:pPr lvl="2"/>
            <a:r>
              <a:rPr lang="en-US" sz="2000" dirty="0" smtClean="0">
                <a:solidFill>
                  <a:srgbClr val="006600"/>
                </a:solidFill>
              </a:rPr>
              <a:t>This gets very restrictive at perpendicular </a:t>
            </a:r>
            <a:r>
              <a:rPr lang="en-US" sz="2000" dirty="0" smtClean="0">
                <a:solidFill>
                  <a:srgbClr val="006600"/>
                </a:solidFill>
              </a:rPr>
              <a:t>shocks, which is the most efficient and rapid accelerator (will produce the highest energies)</a:t>
            </a:r>
            <a:endParaRPr lang="en-US" sz="2000" dirty="0" smtClean="0">
              <a:solidFill>
                <a:srgbClr val="006600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Energetic particle transport must incorporate cross-field transport.  This is important for acceleration at nearly perpendicular shocks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7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6064"/>
            <a:ext cx="7239000" cy="61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Particle Acceleration at Shocks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352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Particles gain energy by crossing and re-crossing the shock.  The energy gain comes from either the motional electric field, or the wave electric field.</a:t>
            </a:r>
          </a:p>
        </p:txBody>
      </p:sp>
      <p:pic>
        <p:nvPicPr>
          <p:cNvPr id="6" name="Picture 5" descr="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552925"/>
            <a:ext cx="5257800" cy="40096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1905000"/>
            <a:ext cx="107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905000"/>
            <a:ext cx="12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downsteam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1188" y="2482334"/>
            <a:ext cx="1414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Rapid Acceleration</a:t>
            </a: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558" y="4191000"/>
            <a:ext cx="1414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Slow Acceleration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219200"/>
          </a:xfrm>
        </p:spPr>
        <p:txBody>
          <a:bodyPr/>
          <a:lstStyle/>
          <a:p>
            <a:pPr algn="l"/>
            <a:r>
              <a:rPr lang="en-US" sz="2400" dirty="0" smtClean="0">
                <a:latin typeface="Times New Roman" pitchFamily="18" charset="0"/>
              </a:rPr>
              <a:t>Quantitative predictions of </a:t>
            </a:r>
            <a:r>
              <a:rPr lang="en-US" sz="2400" b="1" u="sng" dirty="0" smtClean="0">
                <a:latin typeface="Times New Roman" pitchFamily="18" charset="0"/>
              </a:rPr>
              <a:t>Diffusive Shock Acceleration</a:t>
            </a:r>
            <a:r>
              <a:rPr lang="en-US" sz="2400" dirty="0" smtClean="0">
                <a:latin typeface="Times New Roman" pitchFamily="18" charset="0"/>
              </a:rPr>
              <a:t> can be obtained by solving the cosmic-ray transport equation (</a:t>
            </a:r>
            <a:r>
              <a:rPr lang="en-US" sz="2400" i="1" dirty="0" smtClean="0">
                <a:latin typeface="Times New Roman" pitchFamily="18" charset="0"/>
              </a:rPr>
              <a:t>Parker, 1965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00200" y="28956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  </a:t>
            </a:r>
            <a:r>
              <a:rPr lang="en-US" b="1" i="1">
                <a:solidFill>
                  <a:srgbClr val="FF0000"/>
                </a:solidFill>
              </a:rPr>
              <a:t>advection </a:t>
            </a:r>
            <a:r>
              <a:rPr lang="en-US" b="1" i="1"/>
              <a:t>         </a:t>
            </a:r>
            <a:r>
              <a:rPr lang="en-US" b="1" i="1">
                <a:solidFill>
                  <a:srgbClr val="000099"/>
                </a:solidFill>
              </a:rPr>
              <a:t>diffusion  </a:t>
            </a:r>
            <a:r>
              <a:rPr lang="en-US" b="1" i="1"/>
              <a:t>          drift                </a:t>
            </a:r>
            <a:r>
              <a:rPr lang="en-US" b="1" i="1">
                <a:solidFill>
                  <a:srgbClr val="FF0000"/>
                </a:solidFill>
              </a:rPr>
              <a:t>energy change</a:t>
            </a:r>
          </a:p>
        </p:txBody>
      </p:sp>
      <p:pic>
        <p:nvPicPr>
          <p:cNvPr id="24580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3407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3352800"/>
            <a:ext cx="8915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When applied to a simple, planar shock-like discontinuity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 the resulting distribution </a:t>
            </a:r>
            <a:r>
              <a:rPr lang="en-US" sz="2400" noProof="0" dirty="0" smtClean="0">
                <a:latin typeface="Times New Roman" pitchFamily="18" charset="0"/>
                <a:ea typeface="+mj-ea"/>
                <a:cs typeface="+mj-cs"/>
              </a:rPr>
              <a:t>has the form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92612"/>
            <a:ext cx="66421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rspec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1143000"/>
            <a:ext cx="4119562" cy="4983163"/>
          </a:xfr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0" y="228600"/>
            <a:ext cx="466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Observed Power-law spectra</a:t>
            </a:r>
          </a:p>
        </p:txBody>
      </p:sp>
      <p:pic>
        <p:nvPicPr>
          <p:cNvPr id="26628" name="Picture 8" descr="1999j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914400"/>
            <a:ext cx="3303588" cy="27432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Picture 4" descr="flare_spe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27475"/>
            <a:ext cx="318928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6477000" y="4572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</a:rPr>
              <a:t>Impulsive SEPs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7369175" y="41148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</a:rPr>
              <a:t>Gradual SEPs</a:t>
            </a:r>
          </a:p>
        </p:txBody>
      </p:sp>
    </p:spTree>
    <p:extLst>
      <p:ext uri="{BB962C8B-B14F-4D97-AF65-F5344CB8AC3E}">
        <p14:creationId xmlns:p14="http://schemas.microsoft.com/office/powerpoint/2010/main" val="11886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From the first paragraph of the proposal …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“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the morning of 1 Sep 1859, as Richard C.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Carrington was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observing sunspots on the solar disk, a large and complex active region destabilized, launching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an extremely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fast Coronal Mass Ejection (CME) toward Earth.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…. The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ejecta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propagated rapidly away from the Sun, generating a fast-mode wave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… which … steepened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into a fast-mode forward shock.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CC"/>
                </a:solidFill>
              </a:rPr>
              <a:t>The </a:t>
            </a:r>
            <a:r>
              <a:rPr lang="en-US" sz="2200" dirty="0" smtClean="0">
                <a:solidFill>
                  <a:srgbClr val="0000CC"/>
                </a:solidFill>
              </a:rPr>
              <a:t>shock… accelerated </a:t>
            </a:r>
            <a:r>
              <a:rPr lang="en-US" sz="2200" dirty="0" err="1" smtClean="0">
                <a:solidFill>
                  <a:srgbClr val="0000CC"/>
                </a:solidFill>
              </a:rPr>
              <a:t>suprathermal</a:t>
            </a:r>
            <a:r>
              <a:rPr lang="en-US" sz="2200" dirty="0" smtClean="0">
                <a:solidFill>
                  <a:srgbClr val="0000CC"/>
                </a:solidFill>
              </a:rPr>
              <a:t> </a:t>
            </a:r>
            <a:r>
              <a:rPr lang="en-US" sz="2200" dirty="0">
                <a:solidFill>
                  <a:srgbClr val="0000CC"/>
                </a:solidFill>
              </a:rPr>
              <a:t>ions in the ambient solar wind to high energies. </a:t>
            </a:r>
            <a:r>
              <a:rPr lang="en-US" sz="2200" dirty="0" smtClean="0">
                <a:solidFill>
                  <a:srgbClr val="0000CC"/>
                </a:solidFill>
              </a:rPr>
              <a:t>“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73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ario_sho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8175"/>
            <a:ext cx="82470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686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i="1" dirty="0" err="1" smtClean="0">
                <a:latin typeface="Palatino"/>
              </a:rPr>
              <a:t>Lario</a:t>
            </a:r>
            <a:r>
              <a:rPr lang="en-US" sz="2400" i="1" dirty="0" smtClean="0">
                <a:latin typeface="Palatino"/>
              </a:rPr>
              <a:t> et al. 2003, analyzed many interplanetary shocks and found that many do </a:t>
            </a:r>
            <a:r>
              <a:rPr lang="en-US" sz="2400" i="1" dirty="0">
                <a:latin typeface="Palatino"/>
              </a:rPr>
              <a:t>not </a:t>
            </a:r>
            <a:r>
              <a:rPr lang="en-US" sz="2400" i="1" dirty="0" smtClean="0">
                <a:latin typeface="Palatino"/>
              </a:rPr>
              <a:t>have an associated enhancement of energetic particles.</a:t>
            </a:r>
            <a:endParaRPr lang="en-US" sz="2400" i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8559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458"/>
            <a:ext cx="2865900" cy="2762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90" y="1128943"/>
            <a:ext cx="2860210" cy="2757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24712"/>
            <a:ext cx="2864599" cy="2761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" y="4096512"/>
            <a:ext cx="2864599" cy="2761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96512"/>
            <a:ext cx="2864599" cy="2761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96512"/>
            <a:ext cx="2864598" cy="2761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926068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Aug. 26, 1998                                 Feb. 18, 1999                                 Feb. 11, 2000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897868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Apr. 6, 2000                                   June 23, 2000                                     Apr. 4, 2001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33794" y="76200"/>
            <a:ext cx="7510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ACE Multi-instrument data for several SEP events associated with strong interplanetary shocks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89" y="76200"/>
            <a:ext cx="1353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47-65 </a:t>
            </a:r>
            <a:r>
              <a:rPr lang="en-US" b="1" dirty="0" err="1" smtClean="0"/>
              <a:t>keV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187-310 </a:t>
            </a:r>
            <a:r>
              <a:rPr lang="en-US" b="1" dirty="0" err="1" smtClean="0">
                <a:solidFill>
                  <a:srgbClr val="FF0000"/>
                </a:solidFill>
              </a:rPr>
              <a:t>keV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CC00"/>
                </a:solidFill>
              </a:rPr>
              <a:t>1-2 MeV</a:t>
            </a:r>
            <a:endParaRPr lang="en-US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foils}&#10;\usepackage{color}&#10;\definecolor{Red}{rgb}{1,0.0,0.0}&#10;\definecolor{Blue}{rgb}{0.0,0.0,1}&#10;\definecolor{Black}{rgb}{0.0,0,0.0}&#10;\definecolor{LightBlue}{rgb}{0.9,0.95,1.0}&#10;\def\d{\partial}&#10;\pagestyle{empty}&#10;%\pagecolor{LightBlue}&#10;\begin{document}&#10;\begin{displaymath}&#10;  \textcolor{Blue}{{\d f\over \d t} = }&#10;  \textcolor{Red}{-V_{w,i}{\d f\over\d x_i}}&#10;  \ \ &#10;  \textcolor{Blue}{+{\d\over\d x_i} \kappa_{ij} {\d f\over\d x_j}}&#10;  \ \ &#10;  \textcolor{Black}{-V_{D,i}{\d f\over\d x_i}}&#10;  \ \ &#10;  \textcolor{Red}{+{1\over 3}{\d V_{w,i}\over \d x_i}{\d f\over \d \ln p}}&#10;  \ \ &#10;  \textcolor{Blue}{+ Q}&#10;\end{displaymath}&#10;\end{document}&#10;"/>
  <p:tag name="FILENAME" val="txp_fig"/>
  <p:tag name="FORMAT" val="bmp16m"/>
  <p:tag name="RES" val="300"/>
  <p:tag name="BLEND" val="1"/>
  <p:tag name="TRANSPARENT" val="0"/>
  <p:tag name="TBUG" val="0"/>
  <p:tag name="ALLOWFS" val="0"/>
  <p:tag name="ORIGWIDTH" val="524"/>
  <p:tag name="PICTUREFILESIZE" val="13628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foils}&#10;\usepackage{color}&#10;\definecolor{Red}{rgb}{0.7,0.0,0.0}&#10;\definecolor{Blue}{rgb}{0.0,0.0,0.7}&#10;\definecolor{Black}{rgb}{0.0,0.0,0.0}&#10;\definecolor{LightBlue}{rgb}{0.9,0.95,1.0}&#10;\pagestyle{empty}&#10;%\pagecolor{LightBlue}&#10;\begin{document}&#10;\begin{displaymath}&#10;\textcolor{Blue}{&#10;f(x,p) = \bigg\lbrace\matrix{ f_0\big({p\over p_0}\big)^{-\gamma}\exp{(-{U_1\vert x\vert\over\kappa_{xx,1}(p)})}\ \ x&lt;0\cr&#10;\cr&#10;f_0\big({p\over p_0}\big)^{-\gamma}\ \ \ \ \ \ \ \ \ \ \ \ \ \ \ \ \ \ \ \ \ x\ge 0}&#10;}&#10;\end{displaymath}&#10;&#10;\noindent&#10;\textcolor{Blue}{where }\textcolor{Blue}{$\gamma=3U_1/(U_1-U_2)\ =\ 3r/(r-1)$}\end{document}&#10;"/>
  <p:tag name="FILENAME" val="txp_fig"/>
  <p:tag name="FORMAT" val="bmp16m"/>
  <p:tag name="RES" val="300"/>
  <p:tag name="BLEND" val="1"/>
  <p:tag name="TRANSPARENT" val="0"/>
  <p:tag name="TBUG" val="0"/>
  <p:tag name="ALLOWFS" val="0"/>
  <p:tag name="ORIGWIDTH" val="422"/>
  <p:tag name="PICTUREFILESIZE" val="32289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1829</Words>
  <Application>Microsoft Office PowerPoint</Application>
  <PresentationFormat>On-screen Show (4:3)</PresentationFormat>
  <Paragraphs>169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SEP Acceleration and Transport Link of the Chain</vt:lpstr>
      <vt:lpstr>PowerPoint Presentation</vt:lpstr>
      <vt:lpstr>PowerPoint Presentation</vt:lpstr>
      <vt:lpstr>Particle Acceleration at Shocks</vt:lpstr>
      <vt:lpstr>Quantitative predictions of Diffusive Shock Acceleration can be obtained by solving the cosmic-ray transport equation (Parker, 1965)</vt:lpstr>
      <vt:lpstr>PowerPoint Presentation</vt:lpstr>
      <vt:lpstr>From the first paragraph of the proposal 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the first paragraph of the proposal … </vt:lpstr>
      <vt:lpstr>Why are self-excited waves important?</vt:lpstr>
      <vt:lpstr>PowerPoint Presentation</vt:lpstr>
      <vt:lpstr>PowerPoint Presentation</vt:lpstr>
      <vt:lpstr>PowerPoint Presentation</vt:lpstr>
      <vt:lpstr>PowerPoint Presentation</vt:lpstr>
      <vt:lpstr>From the first paragraph of the proposal … </vt:lpstr>
      <vt:lpstr>PowerPoint Presentation</vt:lpstr>
      <vt:lpstr>What we proposed to do …</vt:lpstr>
      <vt:lpstr>Why this problem is difficult</vt:lpstr>
      <vt:lpstr>Combined CME/SEP modeling</vt:lpstr>
      <vt:lpstr>A plan</vt:lpstr>
      <vt:lpstr>Combining MHD models of the Solar Corona and Interplanetary Space with Energetic-Particle Transport: Some things to consider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 Acceleration and Transport</dc:title>
  <dc:creator>giacalon</dc:creator>
  <cp:lastModifiedBy>giacalon</cp:lastModifiedBy>
  <cp:revision>27</cp:revision>
  <dcterms:created xsi:type="dcterms:W3CDTF">2011-11-01T18:43:17Z</dcterms:created>
  <dcterms:modified xsi:type="dcterms:W3CDTF">2011-11-02T19:54:20Z</dcterms:modified>
</cp:coreProperties>
</file>