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49" r:id="rId3"/>
    <p:sldId id="370" r:id="rId4"/>
    <p:sldId id="359" r:id="rId5"/>
    <p:sldId id="360" r:id="rId6"/>
    <p:sldId id="363" r:id="rId7"/>
    <p:sldId id="364" r:id="rId8"/>
    <p:sldId id="365" r:id="rId9"/>
    <p:sldId id="353" r:id="rId10"/>
    <p:sldId id="361" r:id="rId11"/>
    <p:sldId id="354" r:id="rId12"/>
    <p:sldId id="358" r:id="rId13"/>
    <p:sldId id="366" r:id="rId14"/>
    <p:sldId id="367" r:id="rId15"/>
    <p:sldId id="371" r:id="rId16"/>
    <p:sldId id="372" r:id="rId17"/>
    <p:sldId id="373" r:id="rId18"/>
    <p:sldId id="356" r:id="rId19"/>
    <p:sldId id="357" r:id="rId20"/>
    <p:sldId id="350" r:id="rId21"/>
    <p:sldId id="355" r:id="rId22"/>
    <p:sldId id="351" r:id="rId23"/>
    <p:sldId id="368" r:id="rId24"/>
    <p:sldId id="374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-112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Helvetica" pitchFamily="-112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Helvetica" pitchFamily="-112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Helvetica" pitchFamily="-112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Helvetica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2F05"/>
    <a:srgbClr val="00750B"/>
    <a:srgbClr val="ED181E"/>
    <a:srgbClr val="CCCACC"/>
    <a:srgbClr val="7F007F"/>
    <a:srgbClr val="087F08"/>
    <a:srgbClr val="0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1159" autoAdjust="0"/>
    <p:restoredTop sz="89417" autoAdjust="0"/>
  </p:normalViewPr>
  <p:slideViewPr>
    <p:cSldViewPr>
      <p:cViewPr>
        <p:scale>
          <a:sx n="100" d="100"/>
          <a:sy n="100" d="100"/>
        </p:scale>
        <p:origin x="-856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304"/>
    </p:cViewPr>
  </p:sorterViewPr>
  <p:notesViewPr>
    <p:cSldViewPr>
      <p:cViewPr varScale="1">
        <p:scale>
          <a:sx n="91" d="100"/>
          <a:sy n="91" d="100"/>
        </p:scale>
        <p:origin x="-2104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handoutMaster" Target="handoutMasters/handout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interSettings" Target="printerSettings/printerSettings1.bin"/><Relationship Id="rId26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11" Type="http://schemas.openxmlformats.org/officeDocument/2006/relationships/slide" Target="slides/slide10.xml"/><Relationship Id="rId29" Type="http://schemas.openxmlformats.org/officeDocument/2006/relationships/presProps" Target="pres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fld id="{2335BFB0-30E8-2245-A15E-35F63892779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685800"/>
            <a:ext cx="5029200" cy="377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953000"/>
            <a:ext cx="5029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fld id="{35043799-74CE-B34D-817D-4250362EF3A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Geneva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Geneva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Geneva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Geneva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67F55-696C-1B4C-8AE0-2FA328D65A8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F7413-E083-5841-975D-A96CCC20DE9C}" type="slidenum">
              <a:rPr lang="en-US">
                <a:latin typeface="Helvetica" pitchFamily="-106" charset="0"/>
              </a:rPr>
              <a:pPr/>
              <a:t>12</a:t>
            </a:fld>
            <a:endParaRPr lang="en-US" dirty="0">
              <a:latin typeface="Helvetica" pitchFamily="-106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D089E-20D9-D045-9881-43B089A9C3F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08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376F2-F9C1-5B4C-8D66-F2625166E2E4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76546-FDC4-6549-BCF8-9DC4673C3384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785EA-7B25-EC47-8710-7F896E5E797C}" type="slidenum">
              <a:rPr lang="en-US">
                <a:latin typeface="Helvetica" pitchFamily="-106" charset="0"/>
              </a:rPr>
              <a:pPr/>
              <a:t>18</a:t>
            </a:fld>
            <a:endParaRPr lang="en-US" dirty="0">
              <a:latin typeface="Helvetica" pitchFamily="-106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43CAF-B669-7F45-9D3B-76CEBC9B8922}" type="slidenum">
              <a:rPr lang="en-US">
                <a:latin typeface="Helvetica" pitchFamily="-106" charset="0"/>
              </a:rPr>
              <a:pPr/>
              <a:t>19</a:t>
            </a:fld>
            <a:endParaRPr lang="en-US" dirty="0">
              <a:latin typeface="Helvetica" pitchFamily="-106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4CE4C-8EBB-004F-A497-8AB7CADCD955}" type="slidenum">
              <a:rPr lang="en-US">
                <a:latin typeface="Helvetica" pitchFamily="-106" charset="0"/>
              </a:rPr>
              <a:pPr/>
              <a:t>21</a:t>
            </a:fld>
            <a:endParaRPr lang="en-US" dirty="0">
              <a:latin typeface="Helvetica" pitchFamily="-106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08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50B060-926A-6A4B-AB78-76E89F115F10}" type="slidenum">
              <a:rPr lang="en-US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268CF-0DE6-404C-8E3F-7845F763E01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pitchFamily="-105" charset="0"/>
              </a:rPr>
              <a:t>High energy: (&gt;300 keV e-, 30 MeV p+)</a:t>
            </a:r>
          </a:p>
          <a:p>
            <a:pPr eaLnBrk="1" hangingPunct="1"/>
            <a:endParaRPr lang="en-US" dirty="0">
              <a:latin typeface="Arial" pitchFamily="-105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976954-EC23-FE46-A4E8-1EB670259CA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5" charset="0"/>
            </a:endParaRPr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7ACB86D-BBFE-B84D-BD92-30CF71B4610E}" type="slidenum">
              <a:rPr lang="en-US" sz="1200">
                <a:ea typeface="Times New Roman" pitchFamily="-105" charset="0"/>
                <a:cs typeface="Times New Roman" pitchFamily="-105" charset="0"/>
              </a:rPr>
              <a:pPr algn="r"/>
              <a:t>5</a:t>
            </a:fld>
            <a:endParaRPr lang="en-US" sz="1200" dirty="0">
              <a:ea typeface="Times New Roman" pitchFamily="-105" charset="0"/>
              <a:cs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08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2504B-0939-2246-ADC9-B1B2AB12DF84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08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BA6E64-6EB8-1540-B76A-A1E0596C5A10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08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14472-835F-0C4F-B65C-FAA801B9A271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B1A09-6887-D54E-8933-79B6E15144EA}" type="slidenum">
              <a:rPr lang="en-US">
                <a:latin typeface="Helvetica" pitchFamily="-106" charset="0"/>
              </a:rPr>
              <a:pPr/>
              <a:t>9</a:t>
            </a:fld>
            <a:endParaRPr lang="en-US" dirty="0">
              <a:latin typeface="Helvetica" pitchFamily="-106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A3A1F-4937-B247-B6CD-C103A757500C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5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448BE-65EF-FC43-AFB6-1C43F39169FB}" type="slidenum">
              <a:rPr lang="en-US">
                <a:latin typeface="Helvetica" pitchFamily="-106" charset="0"/>
              </a:rPr>
              <a:pPr/>
              <a:t>11</a:t>
            </a:fld>
            <a:endParaRPr lang="en-US" dirty="0">
              <a:latin typeface="Helvetica" pitchFamily="-10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-10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67DF2-7085-6745-92A2-591709070239}" type="slidenum">
              <a:rPr lang="en-US"/>
              <a:pPr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8CD7D-B729-5240-B8B6-0CDC5A6A36CD}" type="slidenum">
              <a:rPr lang="en-US"/>
              <a:pPr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DD864-2575-3C44-AB84-EBE1C36781AE}" type="slidenum">
              <a:rPr lang="en-US"/>
              <a:pPr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082F9-22DA-6341-AF42-276F62A93CBF}" type="slidenum">
              <a:rPr lang="en-US"/>
              <a:pPr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9DAD3-8760-6C42-869E-10D490BB822A}" type="slidenum">
              <a:rPr lang="en-US"/>
              <a:pPr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12963-46B2-B040-A1D0-2B2E5D4E783D}" type="slidenum">
              <a:rPr lang="en-US"/>
              <a:pPr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CC434-17BC-AB4A-A981-C6729A5B8895}" type="slidenum">
              <a:rPr lang="en-US"/>
              <a:pPr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87C5B-505A-DC4E-A8F0-3464643A4694}" type="slidenum">
              <a:rPr lang="en-US"/>
              <a:pPr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1C34F-CCD6-DB48-B8A7-697B09815706}" type="slidenum">
              <a:rPr lang="en-US"/>
              <a:pPr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E07A5-968A-9342-AEDF-8801545662C0}" type="slidenum">
              <a:rPr lang="en-US"/>
              <a:pPr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6EDF5-5918-3A41-9707-43F3E47D1ECB}" type="slidenum">
              <a:rPr lang="en-US"/>
              <a:pPr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12" charset="0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12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80"/>
                </a:solidFill>
              </a:defRPr>
            </a:lvl1pPr>
          </a:lstStyle>
          <a:p>
            <a:fld id="{D75CBFEF-A50F-4741-8A19-C08D55D4A085}" type="slidenum">
              <a:rPr lang="en-US"/>
              <a:pPr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pitchFamily="-112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pitchFamily="-112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pitchFamily="-112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6C23-E25C-464B-85E2-1DD82E9C21D7}" type="slidenum">
              <a:rPr lang="en-US"/>
              <a:pPr/>
              <a:t>1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1550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Energetic Particle Impacts in the Atmosphere</a:t>
            </a:r>
            <a:endParaRPr lang="en-US" dirty="0"/>
          </a:p>
        </p:txBody>
      </p:sp>
      <p:pic>
        <p:nvPicPr>
          <p:cNvPr id="2054" name="Picture 6" descr="foo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6262688"/>
            <a:ext cx="9140825" cy="595312"/>
          </a:xfrm>
          <a:prstGeom prst="rect">
            <a:avLst/>
          </a:prstGeom>
          <a:noFill/>
        </p:spPr>
      </p:pic>
      <p:pic>
        <p:nvPicPr>
          <p:cNvPr id="2055" name="Picture 7" descr="ncar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876800"/>
            <a:ext cx="2120900" cy="1581150"/>
          </a:xfrm>
          <a:prstGeom prst="rect">
            <a:avLst/>
          </a:prstGeom>
          <a:noFill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2895600"/>
            <a:ext cx="9144000" cy="180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Charley Jackman</a:t>
            </a:r>
            <a:r>
              <a:rPr lang="en-US" sz="2400" b="1" baseline="30000" dirty="0"/>
              <a:t>1</a:t>
            </a:r>
            <a:r>
              <a:rPr lang="en-US" sz="2400" b="1" dirty="0"/>
              <a:t>, Dan Marsh</a:t>
            </a:r>
            <a:r>
              <a:rPr lang="en-US" sz="2400" b="1" baseline="30000" dirty="0"/>
              <a:t>2</a:t>
            </a:r>
            <a:r>
              <a:rPr lang="en-US" sz="2400" b="1" dirty="0"/>
              <a:t>, Cora Randall</a:t>
            </a:r>
            <a:r>
              <a:rPr lang="en-US" sz="2400" b="1" baseline="30000" dirty="0"/>
              <a:t>3</a:t>
            </a:r>
            <a:r>
              <a:rPr lang="en-US" sz="2400" b="1" dirty="0"/>
              <a:t>, Stan Solomon</a:t>
            </a:r>
            <a:r>
              <a:rPr lang="en-US" sz="2400" b="1" baseline="30000" dirty="0"/>
              <a:t>2</a:t>
            </a:r>
            <a:endParaRPr lang="en-US" b="1" dirty="0"/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dirty="0"/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aseline="30000" dirty="0"/>
              <a:t>1</a:t>
            </a:r>
            <a:r>
              <a:rPr lang="en-US" dirty="0"/>
              <a:t>Goddard Space Flight Center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aseline="30000" dirty="0"/>
              <a:t>2</a:t>
            </a:r>
            <a:r>
              <a:rPr lang="en-US" dirty="0"/>
              <a:t>National Center for Atmospheric Research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aseline="30000" dirty="0"/>
              <a:t>3</a:t>
            </a:r>
            <a:r>
              <a:rPr lang="en-US" dirty="0"/>
              <a:t>University of Colorado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447800" y="6583363"/>
            <a:ext cx="647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000080"/>
                </a:solidFill>
              </a:rPr>
              <a:t>Sun-to-Ice Kickoff Meeting          •          San Diego, California          •          2 November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14706" t="9091" r="10785" b="43182"/>
          <a:stretch>
            <a:fillRect/>
          </a:stretch>
        </p:blipFill>
        <p:spPr bwMode="auto">
          <a:xfrm>
            <a:off x="762000" y="1600200"/>
            <a:ext cx="5791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76200"/>
            <a:ext cx="9143999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80"/>
                </a:solidFill>
                <a:ea typeface="Times New Roman" pitchFamily="-105" charset="0"/>
              </a:rPr>
              <a:t>First Satellite Observations of NOx</a:t>
            </a:r>
          </a:p>
          <a:p>
            <a:pPr algn="ctr"/>
            <a:r>
              <a:rPr lang="en-US" sz="2400" b="1" dirty="0">
                <a:solidFill>
                  <a:srgbClr val="000080"/>
                </a:solidFill>
                <a:ea typeface="Times New Roman" pitchFamily="-105" charset="0"/>
              </a:rPr>
              <a:t>Generated by Energetic Particles</a:t>
            </a:r>
          </a:p>
          <a:p>
            <a:pPr algn="ctr"/>
            <a:r>
              <a:rPr lang="en-US" sz="2400" b="1" dirty="0">
                <a:solidFill>
                  <a:srgbClr val="000080"/>
                </a:solidFill>
                <a:ea typeface="Times New Roman" pitchFamily="-105" charset="0"/>
              </a:rPr>
              <a:t>Northern Hemisphere, 1978-1979</a:t>
            </a:r>
          </a:p>
        </p:txBody>
      </p:sp>
      <p:sp>
        <p:nvSpPr>
          <p:cNvPr id="8196" name="Arc 4"/>
          <p:cNvSpPr>
            <a:spLocks/>
          </p:cNvSpPr>
          <p:nvPr/>
        </p:nvSpPr>
        <p:spPr bwMode="auto">
          <a:xfrm rot="8345826">
            <a:off x="4000500" y="1524000"/>
            <a:ext cx="1562100" cy="2643188"/>
          </a:xfrm>
          <a:custGeom>
            <a:avLst/>
            <a:gdLst>
              <a:gd name="T0" fmla="*/ 934946 w 21600"/>
              <a:gd name="T1" fmla="*/ 0 h 17304"/>
              <a:gd name="T2" fmla="*/ 1562100 w 21600"/>
              <a:gd name="T3" fmla="*/ 2643188 h 17304"/>
              <a:gd name="T4" fmla="*/ 0 w 21600"/>
              <a:gd name="T5" fmla="*/ 2643188 h 17304"/>
              <a:gd name="T6" fmla="*/ 0 60000 65536"/>
              <a:gd name="T7" fmla="*/ 0 60000 65536"/>
              <a:gd name="T8" fmla="*/ 0 60000 65536"/>
              <a:gd name="T9" fmla="*/ 0 w 21600"/>
              <a:gd name="T10" fmla="*/ 0 h 17304"/>
              <a:gd name="T11" fmla="*/ 21600 w 21600"/>
              <a:gd name="T12" fmla="*/ 17304 h 17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304" fill="none" extrusionOk="0">
                <a:moveTo>
                  <a:pt x="12927" y="0"/>
                </a:moveTo>
                <a:cubicBezTo>
                  <a:pt x="18385" y="4077"/>
                  <a:pt x="21600" y="10491"/>
                  <a:pt x="21600" y="17304"/>
                </a:cubicBezTo>
              </a:path>
              <a:path w="21600" h="17304" stroke="0" extrusionOk="0">
                <a:moveTo>
                  <a:pt x="12927" y="0"/>
                </a:moveTo>
                <a:cubicBezTo>
                  <a:pt x="18385" y="4077"/>
                  <a:pt x="21600" y="10491"/>
                  <a:pt x="21600" y="17304"/>
                </a:cubicBezTo>
                <a:lnTo>
                  <a:pt x="0" y="17304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324600" y="50292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Times New Roman" pitchFamily="-105" charset="0"/>
              </a:rPr>
              <a:t>Based on Russell et al., 1984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477000" y="2609671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80"/>
                </a:solidFill>
                <a:ea typeface="Times New Roman" pitchFamily="-105" charset="0"/>
              </a:rPr>
              <a:t>EPP is the ONLY source of mesospheric NO</a:t>
            </a:r>
            <a:r>
              <a:rPr lang="en-US" b="1" baseline="-25000" dirty="0">
                <a:solidFill>
                  <a:srgbClr val="000080"/>
                </a:solidFill>
                <a:ea typeface="Times New Roman" pitchFamily="-105" charset="0"/>
              </a:rPr>
              <a:t>x</a:t>
            </a:r>
            <a:r>
              <a:rPr lang="en-US" b="1" dirty="0">
                <a:solidFill>
                  <a:srgbClr val="000080"/>
                </a:solidFill>
                <a:ea typeface="Times New Roman" pitchFamily="-105" charset="0"/>
              </a:rPr>
              <a:t> in the polar winter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5A86C3-F6BE-7443-9AEB-EC295764A522}" type="slidenum">
              <a:rPr lang="en-US">
                <a:latin typeface="Helvetica" pitchFamily="-106" charset="0"/>
              </a:rPr>
              <a:pPr/>
              <a:t>11</a:t>
            </a:fld>
            <a:endParaRPr lang="en-US" sz="1200" dirty="0">
              <a:solidFill>
                <a:schemeClr val="tx1"/>
              </a:solidFill>
              <a:latin typeface="Helvetica" pitchFamily="-106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HALOE NOx and O</a:t>
            </a:r>
            <a:r>
              <a:rPr lang="en-US" baseline="-25000" dirty="0"/>
              <a:t>3</a:t>
            </a:r>
            <a:r>
              <a:rPr lang="en-US" dirty="0"/>
              <a:t> Measurements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84288"/>
            <a:ext cx="632460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49D73-6374-7B4C-A6DB-674664FDC05C}" type="slidenum">
              <a:rPr lang="en-US">
                <a:latin typeface="Helvetica" pitchFamily="-106" charset="0"/>
              </a:rPr>
              <a:pPr/>
              <a:t>12</a:t>
            </a:fld>
            <a:endParaRPr lang="en-US" sz="1200" dirty="0">
              <a:solidFill>
                <a:schemeClr val="tx1"/>
              </a:solidFill>
              <a:latin typeface="Helvetica" pitchFamily="-106" charset="0"/>
            </a:endParaRPr>
          </a:p>
        </p:txBody>
      </p:sp>
      <p:pic>
        <p:nvPicPr>
          <p:cNvPr id="44035" name="Picture 2" descr="HALOE_WACCM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371600"/>
            <a:ext cx="8915400" cy="5022850"/>
          </a:xfrm>
        </p:spPr>
      </p:pic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750637" y="152400"/>
            <a:ext cx="75649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80"/>
                </a:solidFill>
                <a:latin typeface="Helvetica"/>
                <a:cs typeface="Helvetica"/>
              </a:rPr>
              <a:t>NO</a:t>
            </a:r>
            <a:r>
              <a:rPr lang="en-US" sz="2400" b="1" baseline="-25000" dirty="0">
                <a:solidFill>
                  <a:srgbClr val="000080"/>
                </a:solidFill>
                <a:latin typeface="Helvetica"/>
                <a:cs typeface="Helvetica"/>
              </a:rPr>
              <a:t>x</a:t>
            </a:r>
            <a:r>
              <a:rPr lang="en-US" sz="2400" b="1" dirty="0">
                <a:solidFill>
                  <a:srgbClr val="000080"/>
                </a:solidFill>
                <a:latin typeface="Helvetica"/>
                <a:cs typeface="Helvetica"/>
              </a:rPr>
              <a:t> (NO+NO</a:t>
            </a:r>
            <a:r>
              <a:rPr lang="en-US" sz="2400" b="1" baseline="-25000" dirty="0">
                <a:solidFill>
                  <a:srgbClr val="000080"/>
                </a:solidFill>
                <a:latin typeface="Helvetica"/>
                <a:cs typeface="Helvetica"/>
              </a:rPr>
              <a:t>2</a:t>
            </a:r>
            <a:r>
              <a:rPr lang="en-US" sz="2400" b="1" dirty="0">
                <a:solidFill>
                  <a:srgbClr val="000080"/>
                </a:solidFill>
                <a:latin typeface="Helvetica"/>
                <a:cs typeface="Helvetica"/>
              </a:rPr>
              <a:t>) in SH Polar Vortex in Sep./Oct. 2000 </a:t>
            </a: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1279525" y="879475"/>
            <a:ext cx="219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Times New Roman" pitchFamily="-106" charset="0"/>
              </a:rPr>
              <a:t>UARS HALOE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43400" y="838200"/>
            <a:ext cx="4800600" cy="5867400"/>
            <a:chOff x="2736" y="528"/>
            <a:chExt cx="3024" cy="3696"/>
          </a:xfrm>
        </p:grpSpPr>
        <p:sp>
          <p:nvSpPr>
            <p:cNvPr id="44057" name="Rectangle 7"/>
            <p:cNvSpPr>
              <a:spLocks noChangeArrowheads="1"/>
            </p:cNvSpPr>
            <p:nvPr/>
          </p:nvSpPr>
          <p:spPr bwMode="auto">
            <a:xfrm>
              <a:off x="2736" y="528"/>
              <a:ext cx="1728" cy="3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058" name="Rectangle 8"/>
            <p:cNvSpPr>
              <a:spLocks noChangeArrowheads="1"/>
            </p:cNvSpPr>
            <p:nvPr/>
          </p:nvSpPr>
          <p:spPr bwMode="auto">
            <a:xfrm>
              <a:off x="5328" y="624"/>
              <a:ext cx="432" cy="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059" name="Rectangle 9"/>
            <p:cNvSpPr>
              <a:spLocks noChangeArrowheads="1"/>
            </p:cNvSpPr>
            <p:nvPr/>
          </p:nvSpPr>
          <p:spPr bwMode="auto">
            <a:xfrm>
              <a:off x="4272" y="576"/>
              <a:ext cx="1152" cy="15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060" name="Rectangle 10"/>
            <p:cNvSpPr>
              <a:spLocks noChangeArrowheads="1"/>
            </p:cNvSpPr>
            <p:nvPr/>
          </p:nvSpPr>
          <p:spPr bwMode="auto">
            <a:xfrm>
              <a:off x="4368" y="3600"/>
              <a:ext cx="1008" cy="6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95600" y="3302000"/>
            <a:ext cx="80327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-106" charset="0"/>
              </a:rPr>
              <a:t>2000</a:t>
            </a:r>
          </a:p>
        </p:txBody>
      </p:sp>
      <p:sp>
        <p:nvSpPr>
          <p:cNvPr id="44041" name="Text Box 12"/>
          <p:cNvSpPr txBox="1">
            <a:spLocks noChangeArrowheads="1"/>
          </p:cNvSpPr>
          <p:nvPr/>
        </p:nvSpPr>
        <p:spPr bwMode="auto">
          <a:xfrm>
            <a:off x="4235450" y="47244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pitchFamily="-106" charset="0"/>
              </a:rPr>
              <a:t>26.3</a:t>
            </a:r>
          </a:p>
        </p:txBody>
      </p:sp>
      <p:sp>
        <p:nvSpPr>
          <p:cNvPr id="44042" name="Text Box 13"/>
          <p:cNvSpPr txBox="1">
            <a:spLocks noChangeArrowheads="1"/>
          </p:cNvSpPr>
          <p:nvPr/>
        </p:nvSpPr>
        <p:spPr bwMode="auto">
          <a:xfrm>
            <a:off x="4251325" y="5603875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pitchFamily="-106" charset="0"/>
              </a:rPr>
              <a:t>20.2</a:t>
            </a:r>
          </a:p>
        </p:txBody>
      </p:sp>
      <p:sp>
        <p:nvSpPr>
          <p:cNvPr id="44043" name="Text Box 14"/>
          <p:cNvSpPr txBox="1">
            <a:spLocks noChangeArrowheads="1"/>
          </p:cNvSpPr>
          <p:nvPr/>
        </p:nvSpPr>
        <p:spPr bwMode="auto">
          <a:xfrm>
            <a:off x="4235450" y="38100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pitchFamily="-106" charset="0"/>
              </a:rPr>
              <a:t>30.7</a:t>
            </a:r>
          </a:p>
        </p:txBody>
      </p:sp>
      <p:sp>
        <p:nvSpPr>
          <p:cNvPr id="44044" name="Text Box 15"/>
          <p:cNvSpPr txBox="1">
            <a:spLocks noChangeArrowheads="1"/>
          </p:cNvSpPr>
          <p:nvPr/>
        </p:nvSpPr>
        <p:spPr bwMode="auto">
          <a:xfrm>
            <a:off x="4235450" y="29718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pitchFamily="-106" charset="0"/>
              </a:rPr>
              <a:t>34.2</a:t>
            </a:r>
          </a:p>
        </p:txBody>
      </p:sp>
      <p:sp>
        <p:nvSpPr>
          <p:cNvPr id="44045" name="Text Box 16"/>
          <p:cNvSpPr txBox="1">
            <a:spLocks noChangeArrowheads="1"/>
          </p:cNvSpPr>
          <p:nvPr/>
        </p:nvSpPr>
        <p:spPr bwMode="auto">
          <a:xfrm>
            <a:off x="4235450" y="20574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pitchFamily="-106" charset="0"/>
              </a:rPr>
              <a:t>37.2</a:t>
            </a:r>
          </a:p>
        </p:txBody>
      </p:sp>
      <p:sp>
        <p:nvSpPr>
          <p:cNvPr id="44046" name="Text Box 17"/>
          <p:cNvSpPr txBox="1">
            <a:spLocks noChangeArrowheads="1"/>
          </p:cNvSpPr>
          <p:nvPr/>
        </p:nvSpPr>
        <p:spPr bwMode="auto">
          <a:xfrm>
            <a:off x="4267200" y="1219200"/>
            <a:ext cx="7175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pitchFamily="-106" charset="0"/>
              </a:rPr>
              <a:t>40.0</a:t>
            </a:r>
          </a:p>
        </p:txBody>
      </p:sp>
      <p:sp>
        <p:nvSpPr>
          <p:cNvPr id="44047" name="Text Box 18"/>
          <p:cNvSpPr txBox="1">
            <a:spLocks noChangeArrowheads="1"/>
          </p:cNvSpPr>
          <p:nvPr/>
        </p:nvSpPr>
        <p:spPr bwMode="auto">
          <a:xfrm rot="-5400000">
            <a:off x="4021138" y="3182938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pitchFamily="-106" charset="0"/>
              </a:rPr>
              <a:t>Mean Altitude (km)</a:t>
            </a:r>
          </a:p>
        </p:txBody>
      </p:sp>
      <p:sp>
        <p:nvSpPr>
          <p:cNvPr id="44048" name="Text Box 19"/>
          <p:cNvSpPr txBox="1">
            <a:spLocks noChangeArrowheads="1"/>
          </p:cNvSpPr>
          <p:nvPr/>
        </p:nvSpPr>
        <p:spPr bwMode="auto">
          <a:xfrm>
            <a:off x="5387975" y="6019800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Times New Roman" pitchFamily="-106" charset="0"/>
              </a:rPr>
              <a:t>from Randall et al. (2001)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12725" y="1454150"/>
            <a:ext cx="2225675" cy="2508250"/>
            <a:chOff x="1046" y="916"/>
            <a:chExt cx="1402" cy="1580"/>
          </a:xfrm>
        </p:grpSpPr>
        <p:sp>
          <p:nvSpPr>
            <p:cNvPr id="44054" name="Oval 21"/>
            <p:cNvSpPr>
              <a:spLocks noChangeArrowheads="1"/>
            </p:cNvSpPr>
            <p:nvPr/>
          </p:nvSpPr>
          <p:spPr bwMode="auto">
            <a:xfrm>
              <a:off x="1824" y="1872"/>
              <a:ext cx="624" cy="624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 dirty="0">
                <a:solidFill>
                  <a:srgbClr val="0000FF"/>
                </a:solidFill>
                <a:latin typeface="Times New Roman" pitchFamily="-106" charset="0"/>
              </a:endParaRPr>
            </a:p>
          </p:txBody>
        </p:sp>
        <p:sp>
          <p:nvSpPr>
            <p:cNvPr id="44055" name="Line 22"/>
            <p:cNvSpPr>
              <a:spLocks noChangeShapeType="1"/>
            </p:cNvSpPr>
            <p:nvPr/>
          </p:nvSpPr>
          <p:spPr bwMode="auto">
            <a:xfrm flipH="1" flipV="1">
              <a:off x="1536" y="1440"/>
              <a:ext cx="336" cy="52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056" name="Text Box 23"/>
            <p:cNvSpPr txBox="1">
              <a:spLocks noChangeArrowheads="1"/>
            </p:cNvSpPr>
            <p:nvPr/>
          </p:nvSpPr>
          <p:spPr bwMode="auto">
            <a:xfrm>
              <a:off x="1046" y="916"/>
              <a:ext cx="1104" cy="7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Times New Roman" pitchFamily="-106" charset="0"/>
                </a:rPr>
                <a:t>Interannual</a:t>
              </a:r>
            </a:p>
            <a:p>
              <a:r>
                <a:rPr lang="en-US" sz="2400" b="1" dirty="0">
                  <a:solidFill>
                    <a:srgbClr val="0000FF"/>
                  </a:solidFill>
                  <a:latin typeface="Times New Roman" pitchFamily="-106" charset="0"/>
                </a:rPr>
                <a:t> Variability</a:t>
              </a:r>
            </a:p>
            <a:p>
              <a:r>
                <a:rPr lang="en-US" sz="2400" b="1" dirty="0">
                  <a:solidFill>
                    <a:srgbClr val="0000FF"/>
                  </a:solidFill>
                  <a:latin typeface="Times New Roman" pitchFamily="-106" charset="0"/>
                </a:rPr>
                <a:t> 1991-1999</a:t>
              </a:r>
            </a:p>
          </p:txBody>
        </p:sp>
      </p:grpSp>
      <p:sp>
        <p:nvSpPr>
          <p:cNvPr id="44052" name="Text Box 26"/>
          <p:cNvSpPr txBox="1">
            <a:spLocks noChangeArrowheads="1"/>
          </p:cNvSpPr>
          <p:nvPr/>
        </p:nvSpPr>
        <p:spPr bwMode="auto">
          <a:xfrm>
            <a:off x="609600" y="5943600"/>
            <a:ext cx="384175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Times New Roman" pitchFamily="-106" charset="0"/>
              </a:rPr>
              <a:t>0       5      10     15     20     25</a:t>
            </a:r>
          </a:p>
          <a:p>
            <a:r>
              <a:rPr lang="en-US" sz="2400" b="1" dirty="0">
                <a:latin typeface="Times New Roman" pitchFamily="-106" charset="0"/>
              </a:rPr>
              <a:t>              NO</a:t>
            </a:r>
            <a:r>
              <a:rPr lang="en-US" sz="2400" b="1" baseline="-25000" dirty="0">
                <a:latin typeface="Times New Roman" pitchFamily="-106" charset="0"/>
              </a:rPr>
              <a:t>x</a:t>
            </a:r>
            <a:r>
              <a:rPr lang="en-US" sz="2400" b="1" dirty="0">
                <a:latin typeface="Times New Roman" pitchFamily="-106" charset="0"/>
              </a:rPr>
              <a:t> (ppbv)</a:t>
            </a:r>
          </a:p>
        </p:txBody>
      </p:sp>
      <p:sp>
        <p:nvSpPr>
          <p:cNvPr id="44053" name="Rectangle 27"/>
          <p:cNvSpPr>
            <a:spLocks noChangeArrowheads="1"/>
          </p:cNvSpPr>
          <p:nvPr/>
        </p:nvSpPr>
        <p:spPr bwMode="auto">
          <a:xfrm>
            <a:off x="0" y="6248400"/>
            <a:ext cx="68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Times New Roman" pitchFamily="-108" charset="0"/>
              </a:rPr>
              <a:t> 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38" y="863600"/>
            <a:ext cx="8850312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3"/>
          <p:cNvSpPr txBox="1">
            <a:spLocks/>
          </p:cNvSpPr>
          <p:nvPr/>
        </p:nvSpPr>
        <p:spPr bwMode="auto">
          <a:xfrm>
            <a:off x="574675" y="4073525"/>
            <a:ext cx="5089525" cy="428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pPr algn="ctr" defTabSz="642938"/>
            <a:r>
              <a:rPr lang="en-US" b="1" dirty="0">
                <a:ea typeface="ヒラギノ角ゴ Pro W3" charset="0"/>
                <a:cs typeface="ヒラギノ角ゴ Pro W3" charset="0"/>
                <a:sym typeface="Gill Sans" pitchFamily="-108" charset="0"/>
              </a:rPr>
              <a:t>WACCM</a:t>
            </a:r>
            <a:r>
              <a:rPr lang="en-US" dirty="0">
                <a:solidFill>
                  <a:srgbClr val="FFFFFF"/>
                </a:solidFill>
                <a:latin typeface="Gill Sans" pitchFamily="-108" charset="0"/>
                <a:ea typeface="ヒラギノ角ゴ Pro W3" charset="0"/>
                <a:cs typeface="ヒラギノ角ゴ Pro W3" charset="0"/>
                <a:sym typeface="Gill Sans" pitchFamily="-108" charset="0"/>
              </a:rPr>
              <a:t> </a:t>
            </a:r>
            <a:r>
              <a:rPr lang="en-US" b="1" dirty="0"/>
              <a:t>NO</a:t>
            </a:r>
            <a:r>
              <a:rPr lang="en-US" b="1" baseline="-25000" dirty="0"/>
              <a:t>x</a:t>
            </a:r>
            <a:r>
              <a:rPr lang="en-US" b="1" dirty="0"/>
              <a:t> (NO+NO</a:t>
            </a:r>
            <a:r>
              <a:rPr lang="en-US" b="1" baseline="-25000" dirty="0"/>
              <a:t>2</a:t>
            </a:r>
            <a:r>
              <a:rPr lang="en-US" b="1" dirty="0"/>
              <a:t>)</a:t>
            </a:r>
            <a:r>
              <a:rPr lang="en-US" b="1" dirty="0">
                <a:ea typeface="ヒラギノ角ゴ Pro W3" charset="0"/>
                <a:cs typeface="ヒラギノ角ゴ Pro W3" charset="0"/>
                <a:sym typeface="Gill Sans" pitchFamily="-108" charset="0"/>
              </a:rPr>
              <a:t> vmr 55 km</a:t>
            </a:r>
          </a:p>
        </p:txBody>
      </p:sp>
      <p:pic>
        <p:nvPicPr>
          <p:cNvPr id="29701" name="Picture 4" descr="waccm_n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" y="4106863"/>
            <a:ext cx="8115300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304800" y="3657600"/>
            <a:ext cx="83058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dirty="0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533400" y="914400"/>
            <a:ext cx="22431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/>
              <a:t> </a:t>
            </a:r>
            <a:r>
              <a:rPr lang="en-US" b="1" dirty="0">
                <a:latin typeface="Arial" pitchFamily="-108" charset="0"/>
              </a:rPr>
              <a:t>27-Oct-2003   </a:t>
            </a:r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3406775" y="914400"/>
            <a:ext cx="22431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/>
              <a:t> </a:t>
            </a:r>
            <a:r>
              <a:rPr lang="en-US" b="1" dirty="0">
                <a:latin typeface="Arial" pitchFamily="-108" charset="0"/>
              </a:rPr>
              <a:t>29-Oct-2003   </a:t>
            </a:r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5997575" y="914400"/>
            <a:ext cx="22272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/>
              <a:t> </a:t>
            </a:r>
            <a:r>
              <a:rPr lang="en-US" b="1" dirty="0">
                <a:latin typeface="Arial" pitchFamily="-108" charset="0"/>
              </a:rPr>
              <a:t>30-Oct-2003 </a:t>
            </a:r>
            <a:r>
              <a:rPr lang="en-US" b="1" dirty="0"/>
              <a:t>  </a:t>
            </a:r>
          </a:p>
        </p:txBody>
      </p:sp>
      <p:sp>
        <p:nvSpPr>
          <p:cNvPr id="29706" name="Rectangle 9"/>
          <p:cNvSpPr>
            <a:spLocks noChangeArrowheads="1"/>
          </p:cNvSpPr>
          <p:nvPr/>
        </p:nvSpPr>
        <p:spPr bwMode="auto">
          <a:xfrm>
            <a:off x="7696200" y="15240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09600" y="1295400"/>
            <a:ext cx="2173288" cy="685800"/>
            <a:chOff x="384" y="576"/>
            <a:chExt cx="1369" cy="432"/>
          </a:xfrm>
        </p:grpSpPr>
        <p:sp>
          <p:nvSpPr>
            <p:cNvPr id="29716" name="Line 15"/>
            <p:cNvSpPr>
              <a:spLocks noChangeShapeType="1"/>
            </p:cNvSpPr>
            <p:nvPr/>
          </p:nvSpPr>
          <p:spPr bwMode="auto">
            <a:xfrm>
              <a:off x="912" y="768"/>
              <a:ext cx="48" cy="2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717" name="Text Box 16"/>
            <p:cNvSpPr txBox="1">
              <a:spLocks noChangeArrowheads="1"/>
            </p:cNvSpPr>
            <p:nvPr/>
          </p:nvSpPr>
          <p:spPr bwMode="auto">
            <a:xfrm>
              <a:off x="384" y="576"/>
              <a:ext cx="1369" cy="2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Arial" pitchFamily="-108" charset="0"/>
                </a:rPr>
                <a:t>Polar vortex edge</a:t>
              </a:r>
            </a:p>
          </p:txBody>
        </p:sp>
      </p:grpSp>
      <p:sp>
        <p:nvSpPr>
          <p:cNvPr id="29708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4724400"/>
            <a:ext cx="83058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itchFamily="-108" charset="0"/>
              </a:rPr>
              <a:t>MIPAS NO</a:t>
            </a:r>
            <a:r>
              <a:rPr lang="en-US" b="1" baseline="-25000" dirty="0">
                <a:solidFill>
                  <a:schemeClr val="tx1"/>
                </a:solidFill>
                <a:latin typeface="Arial" pitchFamily="-108" charset="0"/>
              </a:rPr>
              <a:t>x</a:t>
            </a:r>
            <a:r>
              <a:rPr lang="en-US" b="1" dirty="0">
                <a:solidFill>
                  <a:schemeClr val="tx1"/>
                </a:solidFill>
                <a:latin typeface="Arial" pitchFamily="-108" charset="0"/>
              </a:rPr>
              <a:t> (NO+NO</a:t>
            </a:r>
            <a:r>
              <a:rPr lang="en-US" b="1" baseline="-25000" dirty="0">
                <a:solidFill>
                  <a:schemeClr val="tx1"/>
                </a:solidFill>
                <a:latin typeface="Arial" pitchFamily="-108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Arial" pitchFamily="-108" charset="0"/>
              </a:rPr>
              <a:t>) in 50-55 km  (Northern Hemisphere)</a:t>
            </a:r>
            <a:endParaRPr lang="en-US" b="1" dirty="0">
              <a:solidFill>
                <a:srgbClr val="FF0000"/>
              </a:solidFill>
              <a:latin typeface="Arial" pitchFamily="-108" charset="0"/>
            </a:endParaRPr>
          </a:p>
        </p:txBody>
      </p:sp>
      <p:sp>
        <p:nvSpPr>
          <p:cNvPr id="29709" name="Text Box 20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80"/>
                </a:solidFill>
                <a:latin typeface="Helvetica"/>
                <a:cs typeface="Helvetica"/>
              </a:rPr>
              <a:t>Enhancements by Halloween 2003 Solar Energetic Particles</a:t>
            </a:r>
            <a:r>
              <a:rPr lang="en-US" sz="2400" dirty="0">
                <a:solidFill>
                  <a:srgbClr val="000080"/>
                </a:solidFill>
                <a:latin typeface="Helvetica"/>
                <a:cs typeface="Helvetica"/>
              </a:rPr>
              <a:t> </a:t>
            </a:r>
          </a:p>
        </p:txBody>
      </p:sp>
      <p:sp>
        <p:nvSpPr>
          <p:cNvPr id="29710" name="AutoShape 22"/>
          <p:cNvSpPr>
            <a:spLocks noChangeArrowheads="1"/>
          </p:cNvSpPr>
          <p:nvPr/>
        </p:nvSpPr>
        <p:spPr bwMode="auto">
          <a:xfrm>
            <a:off x="6781800" y="2971800"/>
            <a:ext cx="304800" cy="1447800"/>
          </a:xfrm>
          <a:prstGeom prst="upArrow">
            <a:avLst>
              <a:gd name="adj1" fmla="val 50000"/>
              <a:gd name="adj2" fmla="val 1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914400" y="2743200"/>
            <a:ext cx="2244725" cy="1463675"/>
            <a:chOff x="576" y="1488"/>
            <a:chExt cx="1414" cy="922"/>
          </a:xfrm>
        </p:grpSpPr>
        <p:sp>
          <p:nvSpPr>
            <p:cNvPr id="29714" name="Line 24"/>
            <p:cNvSpPr>
              <a:spLocks noChangeShapeType="1"/>
            </p:cNvSpPr>
            <p:nvPr/>
          </p:nvSpPr>
          <p:spPr bwMode="auto">
            <a:xfrm flipH="1" flipV="1">
              <a:off x="864" y="1488"/>
              <a:ext cx="48" cy="19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715" name="Text Box 25"/>
            <p:cNvSpPr txBox="1">
              <a:spLocks noChangeArrowheads="1"/>
            </p:cNvSpPr>
            <p:nvPr/>
          </p:nvSpPr>
          <p:spPr bwMode="auto">
            <a:xfrm>
              <a:off x="576" y="2160"/>
              <a:ext cx="1414" cy="2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Arial" pitchFamily="-108" charset="0"/>
                </a:rPr>
                <a:t>Geomagnetic pole</a:t>
              </a:r>
            </a:p>
          </p:txBody>
        </p:sp>
      </p:grpSp>
      <p:sp>
        <p:nvSpPr>
          <p:cNvPr id="29712" name="Text Box 39"/>
          <p:cNvSpPr txBox="1">
            <a:spLocks noChangeArrowheads="1"/>
          </p:cNvSpPr>
          <p:nvPr/>
        </p:nvSpPr>
        <p:spPr bwMode="auto">
          <a:xfrm>
            <a:off x="6324600" y="5715000"/>
            <a:ext cx="2433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dirty="0">
                <a:latin typeface="Arial" pitchFamily="-108" charset="0"/>
              </a:rPr>
              <a:t>from López-Puertas</a:t>
            </a:r>
          </a:p>
          <a:p>
            <a:pPr algn="ctr" eaLnBrk="0" hangingPunct="0"/>
            <a:r>
              <a:rPr lang="en-US" sz="2000" dirty="0">
                <a:latin typeface="Arial" pitchFamily="-108" charset="0"/>
              </a:rPr>
              <a:t>et al. [2005a]</a:t>
            </a:r>
          </a:p>
        </p:txBody>
      </p:sp>
      <p:sp>
        <p:nvSpPr>
          <p:cNvPr id="29713" name="AutoShape 22"/>
          <p:cNvSpPr>
            <a:spLocks noChangeArrowheads="1"/>
          </p:cNvSpPr>
          <p:nvPr/>
        </p:nvSpPr>
        <p:spPr bwMode="auto">
          <a:xfrm>
            <a:off x="4114800" y="2971800"/>
            <a:ext cx="304800" cy="1447800"/>
          </a:xfrm>
          <a:prstGeom prst="upArrow">
            <a:avLst>
              <a:gd name="adj1" fmla="val 50000"/>
              <a:gd name="adj2" fmla="val 1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Times New Roman" pitchFamily="-108" charset="0"/>
              </a:rPr>
              <a:t> </a:t>
            </a:r>
          </a:p>
        </p:txBody>
      </p:sp>
      <p:sp>
        <p:nvSpPr>
          <p:cNvPr id="43011" name="Text Box 20"/>
          <p:cNvSpPr txBox="1">
            <a:spLocks noChangeArrowheads="1"/>
          </p:cNvSpPr>
          <p:nvPr/>
        </p:nvSpPr>
        <p:spPr bwMode="auto">
          <a:xfrm>
            <a:off x="1040150" y="76200"/>
            <a:ext cx="7001787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000080"/>
                </a:solidFill>
                <a:latin typeface="Helvetica"/>
                <a:cs typeface="Helvetica"/>
              </a:rPr>
              <a:t>MIPAS  HNO</a:t>
            </a:r>
            <a:r>
              <a:rPr lang="en-US" sz="2400" b="1" baseline="-25000" dirty="0">
                <a:solidFill>
                  <a:srgbClr val="000080"/>
                </a:solidFill>
                <a:latin typeface="Helvetica"/>
                <a:cs typeface="Helvetica"/>
              </a:rPr>
              <a:t>3</a:t>
            </a:r>
            <a:r>
              <a:rPr lang="en-US" sz="2400" b="1" dirty="0">
                <a:solidFill>
                  <a:srgbClr val="000080"/>
                </a:solidFill>
                <a:latin typeface="Helvetica"/>
                <a:cs typeface="Helvetica"/>
              </a:rPr>
              <a:t> Change (ppbv)  in 70-90</a:t>
            </a:r>
            <a:r>
              <a:rPr lang="en-US" sz="2400" b="1" baseline="30000" dirty="0">
                <a:solidFill>
                  <a:srgbClr val="000080"/>
                </a:solidFill>
                <a:latin typeface="Helvetica"/>
                <a:cs typeface="Helvetica"/>
              </a:rPr>
              <a:t>o</a:t>
            </a:r>
            <a:r>
              <a:rPr lang="en-US" sz="2400" b="1" dirty="0">
                <a:solidFill>
                  <a:srgbClr val="000080"/>
                </a:solidFill>
                <a:latin typeface="Helvetica"/>
                <a:cs typeface="Helvetica"/>
              </a:rPr>
              <a:t>N (night)</a:t>
            </a:r>
          </a:p>
          <a:p>
            <a:pPr algn="ctr" eaLnBrk="0" hangingPunct="0"/>
            <a:r>
              <a:rPr lang="en-US" sz="2400" b="1" dirty="0">
                <a:solidFill>
                  <a:srgbClr val="000080"/>
                </a:solidFill>
                <a:latin typeface="Helvetica"/>
                <a:cs typeface="Helvetica"/>
              </a:rPr>
              <a:t>R</a:t>
            </a:r>
            <a:r>
              <a:rPr lang="en-US" sz="2400" b="1" dirty="0">
                <a:solidFill>
                  <a:srgbClr val="000080"/>
                </a:solidFill>
                <a:latin typeface="Helvetica"/>
                <a:cs typeface="Helvetica"/>
              </a:rPr>
              <a:t>elative to 26 Oct. 2003</a:t>
            </a:r>
          </a:p>
        </p:txBody>
      </p:sp>
      <p:pic>
        <p:nvPicPr>
          <p:cNvPr id="43012" name="Picture 7" descr="acp-2007-0271-f09.gif"/>
          <p:cNvPicPr>
            <a:picLocks noChangeAspect="1"/>
          </p:cNvPicPr>
          <p:nvPr/>
        </p:nvPicPr>
        <p:blipFill>
          <a:blip r:embed="rId3"/>
          <a:srcRect l="23529" t="13333" r="25098" b="64243"/>
          <a:stretch>
            <a:fillRect/>
          </a:stretch>
        </p:blipFill>
        <p:spPr bwMode="auto">
          <a:xfrm>
            <a:off x="304800" y="1254125"/>
            <a:ext cx="76898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368550" y="1676400"/>
            <a:ext cx="4108450" cy="1862138"/>
            <a:chOff x="2368520" y="1676400"/>
            <a:chExt cx="4108480" cy="1862554"/>
          </a:xfrm>
        </p:grpSpPr>
        <p:sp>
          <p:nvSpPr>
            <p:cNvPr id="43023" name="TextBox 8"/>
            <p:cNvSpPr txBox="1">
              <a:spLocks noChangeArrowheads="1"/>
            </p:cNvSpPr>
            <p:nvPr/>
          </p:nvSpPr>
          <p:spPr bwMode="auto">
            <a:xfrm>
              <a:off x="2514600" y="1718846"/>
              <a:ext cx="4700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latin typeface="Arial" pitchFamily="-108" charset="0"/>
                  <a:ea typeface="Arial" pitchFamily="-108" charset="0"/>
                  <a:cs typeface="Arial" pitchFamily="-108" charset="0"/>
                </a:rPr>
                <a:t>2.5</a:t>
              </a:r>
            </a:p>
          </p:txBody>
        </p:sp>
        <p:sp>
          <p:nvSpPr>
            <p:cNvPr id="43024" name="TextBox 9"/>
            <p:cNvSpPr txBox="1">
              <a:spLocks noChangeArrowheads="1"/>
            </p:cNvSpPr>
            <p:nvPr/>
          </p:nvSpPr>
          <p:spPr bwMode="auto">
            <a:xfrm>
              <a:off x="2368520" y="2633246"/>
              <a:ext cx="29848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latin typeface="Arial" pitchFamily="-108" charset="0"/>
                  <a:ea typeface="Arial" pitchFamily="-108" charset="0"/>
                  <a:cs typeface="Arial" pitchFamily="-108" charset="0"/>
                </a:rPr>
                <a:t>2</a:t>
              </a:r>
            </a:p>
          </p:txBody>
        </p:sp>
        <p:sp>
          <p:nvSpPr>
            <p:cNvPr id="43025" name="TextBox 10"/>
            <p:cNvSpPr txBox="1">
              <a:spLocks noChangeArrowheads="1"/>
            </p:cNvSpPr>
            <p:nvPr/>
          </p:nvSpPr>
          <p:spPr bwMode="auto">
            <a:xfrm>
              <a:off x="4044920" y="3048000"/>
              <a:ext cx="29848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latin typeface="Arial" pitchFamily="-108" charset="0"/>
                  <a:ea typeface="Arial" pitchFamily="-108" charset="0"/>
                  <a:cs typeface="Arial" pitchFamily="-108" charset="0"/>
                </a:rPr>
                <a:t>1</a:t>
              </a:r>
            </a:p>
          </p:txBody>
        </p:sp>
        <p:sp>
          <p:nvSpPr>
            <p:cNvPr id="43026" name="TextBox 11"/>
            <p:cNvSpPr txBox="1">
              <a:spLocks noChangeArrowheads="1"/>
            </p:cNvSpPr>
            <p:nvPr/>
          </p:nvSpPr>
          <p:spPr bwMode="auto">
            <a:xfrm>
              <a:off x="5035520" y="2971800"/>
              <a:ext cx="4700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latin typeface="Arial" pitchFamily="-108" charset="0"/>
                  <a:ea typeface="Arial" pitchFamily="-108" charset="0"/>
                  <a:cs typeface="Arial" pitchFamily="-108" charset="0"/>
                </a:rPr>
                <a:t>0.6</a:t>
              </a:r>
            </a:p>
          </p:txBody>
        </p:sp>
        <p:sp>
          <p:nvSpPr>
            <p:cNvPr id="43027" name="TextBox 12"/>
            <p:cNvSpPr txBox="1">
              <a:spLocks noChangeArrowheads="1"/>
            </p:cNvSpPr>
            <p:nvPr/>
          </p:nvSpPr>
          <p:spPr bwMode="auto">
            <a:xfrm>
              <a:off x="4495800" y="3200400"/>
              <a:ext cx="4700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latin typeface="Arial" pitchFamily="-108" charset="0"/>
                  <a:ea typeface="Arial" pitchFamily="-108" charset="0"/>
                  <a:cs typeface="Arial" pitchFamily="-108" charset="0"/>
                </a:rPr>
                <a:t>0.8</a:t>
              </a:r>
            </a:p>
          </p:txBody>
        </p:sp>
        <p:sp>
          <p:nvSpPr>
            <p:cNvPr id="43028" name="TextBox 13"/>
            <p:cNvSpPr txBox="1">
              <a:spLocks noChangeArrowheads="1"/>
            </p:cNvSpPr>
            <p:nvPr/>
          </p:nvSpPr>
          <p:spPr bwMode="auto">
            <a:xfrm>
              <a:off x="5168800" y="2404646"/>
              <a:ext cx="4700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latin typeface="Arial" pitchFamily="-108" charset="0"/>
                  <a:ea typeface="Arial" pitchFamily="-108" charset="0"/>
                  <a:cs typeface="Arial" pitchFamily="-108" charset="0"/>
                </a:rPr>
                <a:t>0.4</a:t>
              </a:r>
            </a:p>
          </p:txBody>
        </p:sp>
        <p:sp>
          <p:nvSpPr>
            <p:cNvPr id="43029" name="TextBox 14"/>
            <p:cNvSpPr txBox="1">
              <a:spLocks noChangeArrowheads="1"/>
            </p:cNvSpPr>
            <p:nvPr/>
          </p:nvSpPr>
          <p:spPr bwMode="auto">
            <a:xfrm>
              <a:off x="5702200" y="1676400"/>
              <a:ext cx="4700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latin typeface="Arial" pitchFamily="-108" charset="0"/>
                  <a:ea typeface="Arial" pitchFamily="-108" charset="0"/>
                  <a:cs typeface="Arial" pitchFamily="-108" charset="0"/>
                </a:rPr>
                <a:t>0.2</a:t>
              </a:r>
            </a:p>
          </p:txBody>
        </p:sp>
        <p:sp>
          <p:nvSpPr>
            <p:cNvPr id="43030" name="TextBox 16"/>
            <p:cNvSpPr txBox="1">
              <a:spLocks noChangeArrowheads="1"/>
            </p:cNvSpPr>
            <p:nvPr/>
          </p:nvSpPr>
          <p:spPr bwMode="auto">
            <a:xfrm>
              <a:off x="6007000" y="2743200"/>
              <a:ext cx="4700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latin typeface="Arial" pitchFamily="-108" charset="0"/>
                  <a:ea typeface="Arial" pitchFamily="-108" charset="0"/>
                  <a:cs typeface="Arial" pitchFamily="-108" charset="0"/>
                </a:rPr>
                <a:t>0.8</a:t>
              </a:r>
            </a:p>
          </p:txBody>
        </p:sp>
      </p:grpSp>
      <p:pic>
        <p:nvPicPr>
          <p:cNvPr id="43014" name="Picture 18" descr="acp-2007-0271-f09.gif"/>
          <p:cNvPicPr>
            <a:picLocks noChangeAspect="1"/>
          </p:cNvPicPr>
          <p:nvPr/>
        </p:nvPicPr>
        <p:blipFill>
          <a:blip r:embed="rId3"/>
          <a:srcRect l="50195" t="86061" r="18823" b="12122"/>
          <a:stretch>
            <a:fillRect/>
          </a:stretch>
        </p:blipFill>
        <p:spPr bwMode="auto">
          <a:xfrm>
            <a:off x="1295400" y="5562600"/>
            <a:ext cx="51101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2" name="TextBox 14"/>
          <p:cNvSpPr txBox="1">
            <a:spLocks noChangeArrowheads="1"/>
          </p:cNvSpPr>
          <p:nvPr/>
        </p:nvSpPr>
        <p:spPr bwMode="auto">
          <a:xfrm>
            <a:off x="396238" y="6208192"/>
            <a:ext cx="4759148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>
                <a:solidFill>
                  <a:srgbClr val="0000FF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Primary (?): OH + NO</a:t>
            </a:r>
            <a:r>
              <a:rPr lang="en-US" b="1" baseline="-25000" dirty="0">
                <a:solidFill>
                  <a:srgbClr val="0000FF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2</a:t>
            </a:r>
            <a:r>
              <a:rPr lang="en-US" b="1" dirty="0">
                <a:solidFill>
                  <a:srgbClr val="0000FF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 + M </a:t>
            </a:r>
            <a:r>
              <a:rPr lang="en-US" b="1" dirty="0">
                <a:solidFill>
                  <a:srgbClr val="0000FF"/>
                </a:solidFill>
                <a:latin typeface="Arial" pitchFamily="-108" charset="0"/>
                <a:ea typeface="Arial" pitchFamily="-108" charset="0"/>
                <a:cs typeface="Arial" pitchFamily="-108" charset="0"/>
                <a:sym typeface="Wingdings" pitchFamily="-108" charset="2"/>
              </a:rPr>
              <a:t> HNO</a:t>
            </a:r>
            <a:r>
              <a:rPr lang="en-US" b="1" baseline="-25000" dirty="0">
                <a:solidFill>
                  <a:srgbClr val="0000FF"/>
                </a:solidFill>
                <a:latin typeface="Arial" pitchFamily="-108" charset="0"/>
                <a:ea typeface="Arial" pitchFamily="-108" charset="0"/>
                <a:cs typeface="Arial" pitchFamily="-108" charset="0"/>
                <a:sym typeface="Wingdings" pitchFamily="-108" charset="2"/>
              </a:rPr>
              <a:t>3</a:t>
            </a:r>
            <a:r>
              <a:rPr lang="en-US" b="1" dirty="0">
                <a:solidFill>
                  <a:srgbClr val="0000FF"/>
                </a:solidFill>
                <a:latin typeface="Arial" pitchFamily="-108" charset="0"/>
                <a:ea typeface="Arial" pitchFamily="-108" charset="0"/>
                <a:cs typeface="Arial" pitchFamily="-108" charset="0"/>
                <a:sym typeface="Wingdings" pitchFamily="-108" charset="2"/>
              </a:rPr>
              <a:t> + M</a:t>
            </a:r>
          </a:p>
        </p:txBody>
      </p:sp>
      <p:sp>
        <p:nvSpPr>
          <p:cNvPr id="43016" name="TextBox 14"/>
          <p:cNvSpPr txBox="1">
            <a:spLocks noChangeArrowheads="1"/>
          </p:cNvSpPr>
          <p:nvPr/>
        </p:nvSpPr>
        <p:spPr bwMode="auto">
          <a:xfrm>
            <a:off x="3597432" y="914400"/>
            <a:ext cx="1355568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l-GR" sz="2800">
                <a:latin typeface="Arial" pitchFamily="-108" charset="0"/>
                <a:ea typeface="Arial" pitchFamily="-108" charset="0"/>
                <a:cs typeface="Arial" pitchFamily="-108" charset="0"/>
              </a:rPr>
              <a:t>Δ</a:t>
            </a:r>
            <a:r>
              <a:rPr lang="en-US" sz="2800" dirty="0">
                <a:latin typeface="Arial" pitchFamily="-108" charset="0"/>
                <a:ea typeface="Arial" pitchFamily="-108" charset="0"/>
                <a:cs typeface="Arial" pitchFamily="-108" charset="0"/>
              </a:rPr>
              <a:t>HNO</a:t>
            </a:r>
            <a:r>
              <a:rPr lang="en-US" sz="2800" baseline="-25000" dirty="0">
                <a:latin typeface="Arial" pitchFamily="-108" charset="0"/>
                <a:ea typeface="Arial" pitchFamily="-108" charset="0"/>
                <a:cs typeface="Arial" pitchFamily="-108" charset="0"/>
              </a:rPr>
              <a:t>3</a:t>
            </a:r>
          </a:p>
        </p:txBody>
      </p:sp>
      <p:sp>
        <p:nvSpPr>
          <p:cNvPr id="43018" name="Text Box 39"/>
          <p:cNvSpPr txBox="1">
            <a:spLocks noChangeArrowheads="1"/>
          </p:cNvSpPr>
          <p:nvPr/>
        </p:nvSpPr>
        <p:spPr bwMode="auto">
          <a:xfrm>
            <a:off x="6411913" y="6149975"/>
            <a:ext cx="2732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dirty="0">
                <a:latin typeface="Arial" pitchFamily="-108" charset="0"/>
              </a:rPr>
              <a:t>from López-Puertas</a:t>
            </a:r>
          </a:p>
          <a:p>
            <a:pPr algn="ctr" eaLnBrk="0" hangingPunct="0"/>
            <a:r>
              <a:rPr lang="en-US" sz="2000" dirty="0">
                <a:latin typeface="Arial" pitchFamily="-108" charset="0"/>
              </a:rPr>
              <a:t>et al. [2005b, updated]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E96A-855E-4D49-A38C-C77BB36C2576}" type="slidenum">
              <a:rPr lang="en-US"/>
              <a:pPr/>
              <a:t>15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Atmosphere Community Climate Model (WACCM)</a:t>
            </a:r>
          </a:p>
        </p:txBody>
      </p:sp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/>
          <a:srcRect l="5000" r="2499" b="7042"/>
          <a:stretch>
            <a:fillRect/>
          </a:stretch>
        </p:blipFill>
        <p:spPr bwMode="auto">
          <a:xfrm>
            <a:off x="228600" y="765175"/>
            <a:ext cx="37338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2" name="Picture 4" descr="WACCMn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70313"/>
            <a:ext cx="4114800" cy="2935287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67200" y="609600"/>
            <a:ext cx="4876800" cy="603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• A single-code synthesis of </a:t>
            </a:r>
            <a:r>
              <a:rPr lang="en-US" dirty="0" smtClean="0"/>
              <a:t>CAM, </a:t>
            </a:r>
            <a:r>
              <a:rPr lang="en-US" dirty="0"/>
              <a:t>MOZART, and the TIME-GCM</a:t>
            </a:r>
          </a:p>
          <a:p>
            <a:pPr>
              <a:spcBef>
                <a:spcPct val="50000"/>
              </a:spcBef>
            </a:pPr>
            <a:r>
              <a:rPr lang="en-US" dirty="0"/>
              <a:t>• WACCM v</a:t>
            </a:r>
            <a:r>
              <a:rPr lang="en-US" dirty="0" smtClean="0"/>
              <a:t>.4 </a:t>
            </a:r>
            <a:r>
              <a:rPr lang="en-US" dirty="0"/>
              <a:t>extends from the surface to ~140 km </a:t>
            </a:r>
            <a:r>
              <a:rPr lang="en-US" dirty="0" smtClean="0"/>
              <a:t>altitude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• Released as part of NCAR CESM, online documentation, regular community workshops, etc.</a:t>
            </a:r>
          </a:p>
          <a:p>
            <a:pPr>
              <a:spcBef>
                <a:spcPct val="50000"/>
              </a:spcBef>
            </a:pPr>
            <a:r>
              <a:rPr lang="en-US" dirty="0"/>
              <a:t>• Interdivisonal NCAR development group</a:t>
            </a:r>
            <a:r>
              <a:rPr lang="en-US" dirty="0" smtClean="0"/>
              <a:t> (ACD, CGD, HAO)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• WACCM-SD “specified dynamics” incorporates measured troposphere-stratosphere dynamical state, enabling event-specific studies.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/>
              <a:t>• WACCM-X development in progress to eXtend to ~500 km, including full thermosphere-ionosphere coupling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• </a:t>
            </a:r>
            <a:r>
              <a:rPr lang="en-US" dirty="0"/>
              <a:t>Now a working group of the CESM</a:t>
            </a:r>
          </a:p>
          <a:p>
            <a:pPr>
              <a:spcBef>
                <a:spcPts val="1200"/>
              </a:spcBef>
            </a:pPr>
            <a:r>
              <a:rPr lang="en-US" sz="1600" u="sng" dirty="0">
                <a:solidFill>
                  <a:srgbClr val="0000FF"/>
                </a:solidFill>
              </a:rPr>
              <a:t>http://www.cesm.ucar.edu/working_groups/WACCM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E11B-ED7E-D54C-9713-492EDA4F3303}" type="slidenum">
              <a:rPr lang="en-US"/>
              <a:pPr/>
              <a:t>16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4" descr="WaccmWe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Dynamics in Odd-Nitrogen Distributions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7C5B-505A-DC4E-A8F0-3464643A4694}" type="slidenum">
              <a:rPr lang="en-US"/>
              <a:pPr/>
              <a:t>17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37" y="1962150"/>
            <a:ext cx="8329563" cy="4743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858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y</a:t>
            </a:r>
            <a:r>
              <a:rPr lang="en-US" dirty="0" smtClean="0"/>
              <a:t> transport by:</a:t>
            </a:r>
          </a:p>
          <a:p>
            <a:r>
              <a:rPr lang="en-US" dirty="0" smtClean="0"/>
              <a:t>	Diffusion</a:t>
            </a:r>
          </a:p>
          <a:p>
            <a:r>
              <a:rPr lang="en-US" dirty="0" smtClean="0"/>
              <a:t>		(4 orders of magnitude in vmr with height from 70-110 km)</a:t>
            </a:r>
          </a:p>
          <a:p>
            <a:r>
              <a:rPr lang="en-US" dirty="0" smtClean="0"/>
              <a:t>	Residual Circulation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A89EC-EF62-4D4B-A8D6-1C9BEC95B38B}" type="slidenum">
              <a:rPr lang="en-US">
                <a:latin typeface="Helvetica" pitchFamily="-106" charset="0"/>
              </a:rPr>
              <a:pPr/>
              <a:t>18</a:t>
            </a:fld>
            <a:endParaRPr lang="en-US" sz="1200" dirty="0">
              <a:solidFill>
                <a:schemeClr val="tx1"/>
              </a:solidFill>
              <a:latin typeface="Helvetica" pitchFamily="-106" charset="0"/>
            </a:endParaRPr>
          </a:p>
        </p:txBody>
      </p:sp>
      <p:pic>
        <p:nvPicPr>
          <p:cNvPr id="39939" name="Picture 2" descr="noy_pl_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41325"/>
            <a:ext cx="8839200" cy="6111875"/>
          </a:xfrm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 rot="-5400000">
            <a:off x="-905669" y="2712244"/>
            <a:ext cx="254317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imes New Roman" pitchFamily="-106" charset="0"/>
              </a:rPr>
              <a:t>Pressure (hPa)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52400" y="258763"/>
            <a:ext cx="8991600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Times New Roman" pitchFamily="-106" charset="0"/>
              </a:rPr>
              <a:t>     WACCM - NO</a:t>
            </a:r>
            <a:r>
              <a:rPr lang="en-US" sz="3200" b="1" baseline="-25000" dirty="0">
                <a:latin typeface="Times New Roman" pitchFamily="-106" charset="0"/>
              </a:rPr>
              <a:t>y</a:t>
            </a:r>
            <a:r>
              <a:rPr lang="en-US" sz="3200" b="1" dirty="0">
                <a:latin typeface="Times New Roman" pitchFamily="-10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-106" charset="0"/>
              </a:rPr>
              <a:t>% change</a:t>
            </a:r>
            <a:endParaRPr lang="en-US" b="1" dirty="0">
              <a:solidFill>
                <a:srgbClr val="FF0000"/>
              </a:solidFill>
              <a:latin typeface="Times New Roman" pitchFamily="-106" charset="0"/>
            </a:endParaRP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6510338" y="258763"/>
            <a:ext cx="1492250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Times New Roman" pitchFamily="-106" charset="0"/>
              </a:rPr>
              <a:t>60-90</a:t>
            </a:r>
            <a:r>
              <a:rPr lang="en-US" sz="3200" b="1" baseline="30000" dirty="0">
                <a:latin typeface="Times New Roman" pitchFamily="-106" charset="0"/>
              </a:rPr>
              <a:t>o</a:t>
            </a:r>
            <a:r>
              <a:rPr lang="en-US" sz="3200" b="1" dirty="0">
                <a:latin typeface="Times New Roman" pitchFamily="-106" charset="0"/>
              </a:rPr>
              <a:t>S</a:t>
            </a:r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1135063" y="5821362"/>
            <a:ext cx="7170737" cy="1036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900" dirty="0">
                <a:latin typeface="Times New Roman" pitchFamily="-106" charset="0"/>
              </a:rPr>
              <a:t>J    A    S    O    N    D    J    F    M    A    M   J</a:t>
            </a:r>
            <a:r>
              <a:rPr lang="en-US" sz="3200" dirty="0">
                <a:latin typeface="Times New Roman" pitchFamily="-106" charset="0"/>
              </a:rPr>
              <a:t>  </a:t>
            </a:r>
          </a:p>
          <a:p>
            <a:r>
              <a:rPr lang="en-US" sz="3000" dirty="0">
                <a:latin typeface="Times New Roman" pitchFamily="-106" charset="0"/>
              </a:rPr>
              <a:t>          Year 2000                 Year 2001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4648200" y="5791200"/>
            <a:ext cx="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86200" y="1166813"/>
            <a:ext cx="1830388" cy="771525"/>
            <a:chOff x="2448" y="735"/>
            <a:chExt cx="1153" cy="486"/>
          </a:xfrm>
        </p:grpSpPr>
        <p:sp>
          <p:nvSpPr>
            <p:cNvPr id="39950" name="Text Box 10"/>
            <p:cNvSpPr txBox="1">
              <a:spLocks noChangeArrowheads="1"/>
            </p:cNvSpPr>
            <p:nvPr/>
          </p:nvSpPr>
          <p:spPr bwMode="auto">
            <a:xfrm>
              <a:off x="2736" y="735"/>
              <a:ext cx="865" cy="48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>
                  <a:latin typeface="Times New Roman" pitchFamily="-106" charset="0"/>
                </a:rPr>
                <a:t>Nov. 2000</a:t>
              </a:r>
            </a:p>
            <a:p>
              <a:r>
                <a:rPr lang="en-US" sz="2200" b="1" dirty="0">
                  <a:latin typeface="Times New Roman" pitchFamily="-106" charset="0"/>
                </a:rPr>
                <a:t>     SPE</a:t>
              </a:r>
            </a:p>
          </p:txBody>
        </p:sp>
        <p:sp>
          <p:nvSpPr>
            <p:cNvPr id="39951" name="Line 11"/>
            <p:cNvSpPr>
              <a:spLocks noChangeShapeType="1"/>
            </p:cNvSpPr>
            <p:nvPr/>
          </p:nvSpPr>
          <p:spPr bwMode="auto">
            <a:xfrm flipH="1" flipV="1">
              <a:off x="2448" y="768"/>
              <a:ext cx="288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705600" y="1143000"/>
            <a:ext cx="1830388" cy="771525"/>
            <a:chOff x="2448" y="735"/>
            <a:chExt cx="1153" cy="486"/>
          </a:xfrm>
        </p:grpSpPr>
        <p:sp>
          <p:nvSpPr>
            <p:cNvPr id="39948" name="Text Box 13"/>
            <p:cNvSpPr txBox="1">
              <a:spLocks noChangeArrowheads="1"/>
            </p:cNvSpPr>
            <p:nvPr/>
          </p:nvSpPr>
          <p:spPr bwMode="auto">
            <a:xfrm>
              <a:off x="2736" y="735"/>
              <a:ext cx="865" cy="48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>
                  <a:latin typeface="Times New Roman" pitchFamily="-106" charset="0"/>
                </a:rPr>
                <a:t>Apr. 2001</a:t>
              </a:r>
            </a:p>
            <a:p>
              <a:r>
                <a:rPr lang="en-US" sz="2200" b="1" dirty="0">
                  <a:latin typeface="Times New Roman" pitchFamily="-106" charset="0"/>
                </a:rPr>
                <a:t>     SPE</a:t>
              </a:r>
            </a:p>
          </p:txBody>
        </p:sp>
        <p:sp>
          <p:nvSpPr>
            <p:cNvPr id="39949" name="Line 14"/>
            <p:cNvSpPr>
              <a:spLocks noChangeShapeType="1"/>
            </p:cNvSpPr>
            <p:nvPr/>
          </p:nvSpPr>
          <p:spPr bwMode="auto">
            <a:xfrm flipH="1" flipV="1">
              <a:off x="2448" y="768"/>
              <a:ext cx="288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B2B06D-C706-0347-849F-42DB73BFB6E3}" type="slidenum">
              <a:rPr lang="en-US">
                <a:latin typeface="Helvetica" pitchFamily="-106" charset="0"/>
              </a:rPr>
              <a:pPr/>
              <a:t>19</a:t>
            </a:fld>
            <a:endParaRPr lang="en-US" sz="1200" dirty="0">
              <a:solidFill>
                <a:schemeClr val="tx1"/>
              </a:solidFill>
              <a:latin typeface="Helvetica" pitchFamily="-106" charset="0"/>
            </a:endParaRPr>
          </a:p>
        </p:txBody>
      </p:sp>
      <p:pic>
        <p:nvPicPr>
          <p:cNvPr id="41987" name="Picture 2" descr="ozone_pl_h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57200"/>
            <a:ext cx="8839200" cy="6002338"/>
          </a:xfrm>
        </p:spPr>
      </p:pic>
      <p:sp>
        <p:nvSpPr>
          <p:cNvPr id="41988" name="Text Box 3"/>
          <p:cNvSpPr txBox="1">
            <a:spLocks noChangeArrowheads="1"/>
          </p:cNvSpPr>
          <p:nvPr/>
        </p:nvSpPr>
        <p:spPr bwMode="auto">
          <a:xfrm rot="-5400000">
            <a:off x="-905669" y="2712244"/>
            <a:ext cx="254317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imes New Roman" pitchFamily="-106" charset="0"/>
              </a:rPr>
              <a:t>Pressure (hPa)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52400" y="258763"/>
            <a:ext cx="8991600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Times New Roman" pitchFamily="-106" charset="0"/>
              </a:rPr>
              <a:t>     WACCM - Ozone </a:t>
            </a:r>
            <a:r>
              <a:rPr lang="en-US" sz="3200" b="1" dirty="0">
                <a:solidFill>
                  <a:srgbClr val="FF0000"/>
                </a:solidFill>
                <a:latin typeface="Times New Roman" pitchFamily="-106" charset="0"/>
              </a:rPr>
              <a:t>% change</a:t>
            </a:r>
            <a:endParaRPr lang="en-US" b="1" dirty="0">
              <a:solidFill>
                <a:srgbClr val="FF0000"/>
              </a:solidFill>
              <a:latin typeface="Times New Roman" pitchFamily="-106" charset="0"/>
            </a:endParaRP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6510338" y="258763"/>
            <a:ext cx="1492250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Times New Roman" pitchFamily="-106" charset="0"/>
              </a:rPr>
              <a:t>60-90</a:t>
            </a:r>
            <a:r>
              <a:rPr lang="en-US" sz="3200" b="1" baseline="30000" dirty="0">
                <a:latin typeface="Times New Roman" pitchFamily="-106" charset="0"/>
              </a:rPr>
              <a:t>o</a:t>
            </a:r>
            <a:r>
              <a:rPr lang="en-US" sz="3200" b="1" dirty="0">
                <a:latin typeface="Times New Roman" pitchFamily="-106" charset="0"/>
              </a:rPr>
              <a:t>S</a:t>
            </a:r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1143000" y="5821362"/>
            <a:ext cx="7170737" cy="1036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900" dirty="0">
                <a:latin typeface="Times New Roman" pitchFamily="-106" charset="0"/>
              </a:rPr>
              <a:t>J    A    S    O    N    D    J    F    M    A    M   J</a:t>
            </a:r>
            <a:r>
              <a:rPr lang="en-US" sz="3200" dirty="0">
                <a:latin typeface="Times New Roman" pitchFamily="-106" charset="0"/>
              </a:rPr>
              <a:t>  </a:t>
            </a:r>
          </a:p>
          <a:p>
            <a:r>
              <a:rPr lang="en-US" sz="3000" dirty="0">
                <a:latin typeface="Times New Roman" pitchFamily="-106" charset="0"/>
              </a:rPr>
              <a:t>          Year 2000                 Year 2001</a:t>
            </a:r>
          </a:p>
        </p:txBody>
      </p:sp>
      <p:sp>
        <p:nvSpPr>
          <p:cNvPr id="41992" name="Line 7"/>
          <p:cNvSpPr>
            <a:spLocks noChangeShapeType="1"/>
          </p:cNvSpPr>
          <p:nvPr/>
        </p:nvSpPr>
        <p:spPr bwMode="auto">
          <a:xfrm flipV="1">
            <a:off x="4648200" y="5791200"/>
            <a:ext cx="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06625" y="2955925"/>
            <a:ext cx="5446713" cy="2682875"/>
            <a:chOff x="2206625" y="2955925"/>
            <a:chExt cx="5446713" cy="2682875"/>
          </a:xfrm>
        </p:grpSpPr>
        <p:grpSp>
          <p:nvGrpSpPr>
            <p:cNvPr id="2" name="Group 8"/>
            <p:cNvGrpSpPr>
              <a:grpSpLocks/>
            </p:cNvGrpSpPr>
            <p:nvPr/>
          </p:nvGrpSpPr>
          <p:grpSpPr bwMode="auto">
            <a:xfrm>
              <a:off x="3505200" y="2955925"/>
              <a:ext cx="4148138" cy="701675"/>
              <a:chOff x="2208" y="1872"/>
              <a:chExt cx="2613" cy="442"/>
            </a:xfrm>
          </p:grpSpPr>
          <p:sp>
            <p:nvSpPr>
              <p:cNvPr id="41997" name="AutoShape 9"/>
              <p:cNvSpPr>
                <a:spLocks noChangeArrowheads="1"/>
              </p:cNvSpPr>
              <p:nvPr/>
            </p:nvSpPr>
            <p:spPr bwMode="auto">
              <a:xfrm>
                <a:off x="2208" y="1920"/>
                <a:ext cx="615" cy="306"/>
              </a:xfrm>
              <a:prstGeom prst="leftArrow">
                <a:avLst>
                  <a:gd name="adj1" fmla="val 50000"/>
                  <a:gd name="adj2" fmla="val 50245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998" name="Text Box 10"/>
              <p:cNvSpPr txBox="1">
                <a:spLocks noChangeArrowheads="1"/>
              </p:cNvSpPr>
              <p:nvPr/>
            </p:nvSpPr>
            <p:spPr bwMode="auto">
              <a:xfrm>
                <a:off x="2720" y="1872"/>
                <a:ext cx="2101" cy="44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b="1" dirty="0">
                    <a:latin typeface="Times New Roman" pitchFamily="-106" charset="0"/>
                  </a:rPr>
                  <a:t>Ozone decrease</a:t>
                </a:r>
              </a:p>
              <a:p>
                <a:pPr algn="ctr"/>
                <a:r>
                  <a:rPr lang="en-US" sz="2000" b="1" dirty="0">
                    <a:latin typeface="Times New Roman" pitchFamily="-106" charset="0"/>
                    <a:sym typeface="Wingdings" pitchFamily="-106" charset="2"/>
                  </a:rPr>
                  <a:t> </a:t>
                </a:r>
                <a:r>
                  <a:rPr lang="en-US" sz="2000" b="1" dirty="0">
                    <a:latin typeface="Times New Roman" pitchFamily="-106" charset="0"/>
                  </a:rPr>
                  <a:t>more NO</a:t>
                </a:r>
                <a:r>
                  <a:rPr lang="en-US" sz="2000" b="1" baseline="-25000" dirty="0">
                    <a:latin typeface="Times New Roman" pitchFamily="-106" charset="0"/>
                  </a:rPr>
                  <a:t>y</a:t>
                </a:r>
                <a:r>
                  <a:rPr lang="en-US" sz="2000" b="1" dirty="0">
                    <a:latin typeface="Times New Roman" pitchFamily="-106" charset="0"/>
                  </a:rPr>
                  <a:t>-induced O</a:t>
                </a:r>
                <a:r>
                  <a:rPr lang="en-US" sz="2000" b="1" baseline="-25000" dirty="0">
                    <a:latin typeface="Times New Roman" pitchFamily="-106" charset="0"/>
                  </a:rPr>
                  <a:t>3</a:t>
                </a:r>
                <a:r>
                  <a:rPr lang="en-US" sz="2000" b="1" dirty="0">
                    <a:latin typeface="Times New Roman" pitchFamily="-106" charset="0"/>
                  </a:rPr>
                  <a:t> loss</a:t>
                </a:r>
              </a:p>
            </p:txBody>
          </p:sp>
        </p:grp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06625" y="4052888"/>
              <a:ext cx="4881563" cy="1585912"/>
              <a:chOff x="914" y="2409"/>
              <a:chExt cx="3075" cy="999"/>
            </a:xfrm>
          </p:grpSpPr>
          <p:sp>
            <p:nvSpPr>
              <p:cNvPr id="41995" name="AutoShape 12"/>
              <p:cNvSpPr>
                <a:spLocks noChangeArrowheads="1"/>
              </p:cNvSpPr>
              <p:nvPr/>
            </p:nvSpPr>
            <p:spPr bwMode="auto">
              <a:xfrm rot="5241702">
                <a:off x="2083" y="2564"/>
                <a:ext cx="615" cy="306"/>
              </a:xfrm>
              <a:prstGeom prst="leftArrow">
                <a:avLst>
                  <a:gd name="adj1" fmla="val 50000"/>
                  <a:gd name="adj2" fmla="val 50245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996" name="Text Box 13"/>
              <p:cNvSpPr txBox="1">
                <a:spLocks noChangeArrowheads="1"/>
              </p:cNvSpPr>
              <p:nvPr/>
            </p:nvSpPr>
            <p:spPr bwMode="auto">
              <a:xfrm>
                <a:off x="914" y="2966"/>
                <a:ext cx="3075" cy="44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b="1" dirty="0">
                    <a:latin typeface="Times New Roman" pitchFamily="-106" charset="0"/>
                  </a:rPr>
                  <a:t>Ozone increase</a:t>
                </a:r>
              </a:p>
              <a:p>
                <a:pPr algn="ctr"/>
                <a:r>
                  <a:rPr lang="en-US" sz="2000" b="1" dirty="0">
                    <a:latin typeface="Times New Roman" pitchFamily="-106" charset="0"/>
                    <a:sym typeface="Wingdings" pitchFamily="-106" charset="2"/>
                  </a:rPr>
                  <a:t> </a:t>
                </a:r>
                <a:r>
                  <a:rPr lang="en-US" sz="2000" b="1" dirty="0">
                    <a:latin typeface="Times New Roman" pitchFamily="-106" charset="0"/>
                  </a:rPr>
                  <a:t>NO</a:t>
                </a:r>
                <a:r>
                  <a:rPr lang="en-US" sz="2000" b="1" baseline="-25000" dirty="0">
                    <a:latin typeface="Times New Roman" pitchFamily="-106" charset="0"/>
                  </a:rPr>
                  <a:t>y</a:t>
                </a:r>
                <a:r>
                  <a:rPr lang="en-US" sz="2000" b="1" dirty="0">
                    <a:latin typeface="Times New Roman" pitchFamily="-106" charset="0"/>
                  </a:rPr>
                  <a:t> interferes with Cl and Br chemistry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Simplified Overview of the Particle-to-Nitrates Chain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7C5B-505A-DC4E-A8F0-3464643A4694}" type="slidenum">
              <a:rPr lang="en-US"/>
              <a:pPr/>
              <a:t>2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8991600" cy="4970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• Energetic particles enter the atmosphere, predominantly in the polar regions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Mostly electrons and protons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Penetration depth depends on energy (more energy — deeper penetration)</a:t>
            </a:r>
          </a:p>
          <a:p>
            <a:pPr>
              <a:spcAft>
                <a:spcPts val="600"/>
              </a:spcAft>
            </a:pPr>
            <a:r>
              <a:rPr lang="en-US" dirty="0"/>
              <a:t>• Particles impact atmospheric gases, causing ionization, dissociation, excitation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Most important process is ionization, which also leads to dissociation, excitation</a:t>
            </a:r>
          </a:p>
          <a:p>
            <a:pPr>
              <a:spcAft>
                <a:spcPts val="600"/>
              </a:spcAft>
            </a:pPr>
            <a:r>
              <a:rPr lang="en-US" dirty="0"/>
              <a:t>• Ionization produces secondary electrons</a:t>
            </a:r>
          </a:p>
          <a:p>
            <a:pPr>
              <a:spcAft>
                <a:spcPts val="600"/>
              </a:spcAft>
            </a:pPr>
            <a:r>
              <a:rPr lang="en-US" dirty="0"/>
              <a:t>• Secondary electrons dissociate molecules, primarily molecular nitrogen (N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>
              <a:spcAft>
                <a:spcPts val="600"/>
              </a:spcAft>
            </a:pPr>
            <a:r>
              <a:rPr lang="en-US" dirty="0"/>
              <a:t>• The majority of nitrogen atoms are left in excited metastable states (N(</a:t>
            </a:r>
            <a:r>
              <a:rPr lang="en-US" baseline="30000" dirty="0"/>
              <a:t>2</a:t>
            </a:r>
            <a:r>
              <a:rPr lang="en-US" dirty="0"/>
              <a:t>D), N(</a:t>
            </a:r>
            <a:r>
              <a:rPr lang="en-US" baseline="30000" dirty="0"/>
              <a:t>2</a:t>
            </a:r>
            <a:r>
              <a:rPr lang="en-US" dirty="0"/>
              <a:t>P))</a:t>
            </a:r>
          </a:p>
          <a:p>
            <a:pPr>
              <a:spcAft>
                <a:spcPts val="600"/>
              </a:spcAft>
            </a:pPr>
            <a:r>
              <a:rPr lang="en-US" dirty="0"/>
              <a:t>• Excited N react with molecular oxygen (O</a:t>
            </a:r>
            <a:r>
              <a:rPr lang="en-US" baseline="-25000" dirty="0"/>
              <a:t>2</a:t>
            </a:r>
            <a:r>
              <a:rPr lang="en-US" dirty="0"/>
              <a:t>) to produce nitric oxide (NO)</a:t>
            </a:r>
          </a:p>
          <a:p>
            <a:pPr>
              <a:spcAft>
                <a:spcPts val="600"/>
              </a:spcAft>
            </a:pPr>
            <a:r>
              <a:rPr lang="en-US" dirty="0"/>
              <a:t>• NO is long-lived at night, esp. in the polar winter, and can be transported downward</a:t>
            </a:r>
          </a:p>
          <a:p>
            <a:pPr>
              <a:spcAft>
                <a:spcPts val="600"/>
              </a:spcAft>
            </a:pPr>
            <a:r>
              <a:rPr lang="en-US" dirty="0"/>
              <a:t>• NO reacts with odd-oxygen, particularly ozone (O</a:t>
            </a:r>
            <a:r>
              <a:rPr lang="en-US" baseline="-25000" dirty="0"/>
              <a:t>3</a:t>
            </a:r>
            <a:r>
              <a:rPr lang="en-US" dirty="0"/>
              <a:t>) to produce nitrogen dioxide (NO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>
              <a:spcAft>
                <a:spcPts val="600"/>
              </a:spcAft>
            </a:pPr>
            <a:r>
              <a:rPr lang="en-US" dirty="0"/>
              <a:t>• NO</a:t>
            </a:r>
            <a:r>
              <a:rPr lang="en-US" baseline="-25000" dirty="0"/>
              <a:t>2</a:t>
            </a:r>
            <a:r>
              <a:rPr lang="en-US" dirty="0"/>
              <a:t> reacts with O</a:t>
            </a:r>
            <a:r>
              <a:rPr lang="en-US" baseline="-25000" dirty="0"/>
              <a:t>3</a:t>
            </a:r>
            <a:r>
              <a:rPr lang="en-US" dirty="0"/>
              <a:t> and hydroxyl radical (OH) to produce nitric acid (HNO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>
              <a:spcAft>
                <a:spcPts val="600"/>
              </a:spcAft>
            </a:pPr>
            <a:r>
              <a:rPr lang="en-US" dirty="0"/>
              <a:t>• HNO</a:t>
            </a:r>
            <a:r>
              <a:rPr lang="en-US" baseline="-25000" dirty="0"/>
              <a:t>3</a:t>
            </a:r>
            <a:r>
              <a:rPr lang="en-US" dirty="0"/>
              <a:t> attaches to water (H</a:t>
            </a:r>
            <a:r>
              <a:rPr lang="en-US" baseline="-25000" dirty="0"/>
              <a:t>2</a:t>
            </a:r>
            <a:r>
              <a:rPr lang="en-US" dirty="0"/>
              <a:t>O)</a:t>
            </a:r>
          </a:p>
          <a:p>
            <a:pPr>
              <a:spcAft>
                <a:spcPts val="600"/>
              </a:spcAft>
            </a:pPr>
            <a:r>
              <a:rPr lang="en-US" dirty="0"/>
              <a:t>• Acidified water enters troposphere and ultimately precipitates?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9801-2C4D-294E-88AA-20FE47755E7C}" type="slidenum">
              <a:rPr lang="en-US"/>
              <a:pPr/>
              <a:t>20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36" y="1371600"/>
            <a:ext cx="8683964" cy="429507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HALOE Measurements to WACCM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01BEFB-FAE1-5348-BA6B-A1137ECD459B}" type="slidenum">
              <a:rPr lang="en-US">
                <a:latin typeface="Helvetica" pitchFamily="-106" charset="0"/>
              </a:rPr>
              <a:pPr/>
              <a:t>21</a:t>
            </a:fld>
            <a:endParaRPr lang="en-US" sz="1200" dirty="0">
              <a:solidFill>
                <a:schemeClr val="tx1"/>
              </a:solidFill>
              <a:latin typeface="Helvetica" pitchFamily="-106" charset="0"/>
            </a:endParaRPr>
          </a:p>
        </p:txBody>
      </p:sp>
      <p:pic>
        <p:nvPicPr>
          <p:cNvPr id="37891" name="Picture 2" descr="jul13141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28763"/>
            <a:ext cx="9144000" cy="5253037"/>
          </a:xfrm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800433" y="152400"/>
            <a:ext cx="75815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80"/>
                </a:solidFill>
                <a:latin typeface="Helvetica"/>
                <a:cs typeface="Helvetica"/>
              </a:rPr>
              <a:t>Comparison of NOAA-SBUV Ozone Measurements to WACCM Simulation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90800" y="4054475"/>
            <a:ext cx="2371725" cy="831850"/>
            <a:chOff x="1632" y="2554"/>
            <a:chExt cx="1494" cy="524"/>
          </a:xfrm>
        </p:grpSpPr>
        <p:sp>
          <p:nvSpPr>
            <p:cNvPr id="37895" name="Text Box 5"/>
            <p:cNvSpPr txBox="1">
              <a:spLocks noChangeArrowheads="1"/>
            </p:cNvSpPr>
            <p:nvPr/>
          </p:nvSpPr>
          <p:spPr bwMode="auto">
            <a:xfrm>
              <a:off x="2247" y="2554"/>
              <a:ext cx="879" cy="5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Times New Roman" pitchFamily="-106" charset="0"/>
                </a:rPr>
                <a:t>15-35% </a:t>
              </a:r>
            </a:p>
            <a:p>
              <a:r>
                <a:rPr lang="en-US" sz="2400" b="1" dirty="0">
                  <a:latin typeface="Times New Roman" pitchFamily="-106" charset="0"/>
                </a:rPr>
                <a:t>depletion</a:t>
              </a:r>
            </a:p>
          </p:txBody>
        </p:sp>
        <p:sp>
          <p:nvSpPr>
            <p:cNvPr id="37896" name="Line 6"/>
            <p:cNvSpPr>
              <a:spLocks noChangeShapeType="1"/>
            </p:cNvSpPr>
            <p:nvPr/>
          </p:nvSpPr>
          <p:spPr bwMode="auto">
            <a:xfrm flipH="1">
              <a:off x="1632" y="2784"/>
              <a:ext cx="624" cy="4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7894" name="Line 7"/>
          <p:cNvSpPr>
            <a:spLocks noChangeShapeType="1"/>
          </p:cNvSpPr>
          <p:nvPr/>
        </p:nvSpPr>
        <p:spPr bwMode="auto">
          <a:xfrm>
            <a:off x="4953000" y="4343400"/>
            <a:ext cx="914400" cy="152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dirty="0"/>
              <a:t>Comparison of MIPAS Measurements to WACCM Simulation</a:t>
            </a:r>
            <a:br>
              <a:rPr lang="en-US" dirty="0"/>
            </a:br>
            <a:r>
              <a:rPr lang="en-US" dirty="0"/>
              <a:t>“Halloween Storm,” 2003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9801-2C4D-294E-88AA-20FE47755E7C}" type="slidenum">
              <a:rPr lang="en-US"/>
              <a:pPr/>
              <a:t>22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223"/>
            <a:ext cx="9144000" cy="5548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64886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Funke et al., Atmos. Chem. Phys.,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Times New Roman" pitchFamily="-108" charset="0"/>
              </a:rPr>
              <a:t> 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381000"/>
            <a:ext cx="8991600" cy="5486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dirty="0">
                <a:solidFill>
                  <a:srgbClr val="000080"/>
                </a:solidFill>
                <a:latin typeface="Helvetica"/>
                <a:cs typeface="Helvetica"/>
              </a:rPr>
              <a:t>NO</a:t>
            </a:r>
            <a:r>
              <a:rPr lang="en-US" sz="2400" b="1" baseline="-25000" dirty="0">
                <a:solidFill>
                  <a:srgbClr val="000080"/>
                </a:solidFill>
                <a:latin typeface="Helvetica"/>
                <a:cs typeface="Helvetica"/>
              </a:rPr>
              <a:t>x</a:t>
            </a:r>
            <a:r>
              <a:rPr lang="en-US" sz="2400" b="1" dirty="0">
                <a:solidFill>
                  <a:srgbClr val="000080"/>
                </a:solidFill>
                <a:latin typeface="Helvetica"/>
                <a:cs typeface="Helvetica"/>
              </a:rPr>
              <a:t> enhances larger family NO</a:t>
            </a:r>
            <a:r>
              <a:rPr lang="en-US" sz="2400" b="1" baseline="-25000" dirty="0">
                <a:solidFill>
                  <a:srgbClr val="000080"/>
                </a:solidFill>
                <a:latin typeface="Helvetica"/>
                <a:cs typeface="Helvetica"/>
              </a:rPr>
              <a:t>y</a:t>
            </a:r>
            <a:r>
              <a:rPr lang="en-US" sz="2400" b="1" dirty="0">
                <a:solidFill>
                  <a:srgbClr val="000080"/>
                </a:solidFill>
                <a:latin typeface="Helvetica"/>
                <a:cs typeface="Helvetica"/>
              </a:rPr>
              <a:t> </a:t>
            </a:r>
          </a:p>
          <a:p>
            <a:pPr algn="ctr">
              <a:buFontTx/>
              <a:buNone/>
            </a:pPr>
            <a:endParaRPr lang="en-US" b="1" dirty="0">
              <a:latin typeface="Helvetica"/>
              <a:cs typeface="Helvetica"/>
            </a:endParaRPr>
          </a:p>
          <a:p>
            <a:pPr algn="ctr">
              <a:buFontTx/>
              <a:buNone/>
            </a:pPr>
            <a:r>
              <a:rPr lang="en-US" b="1" dirty="0">
                <a:latin typeface="Helvetica"/>
                <a:cs typeface="Helvetica"/>
              </a:rPr>
              <a:t>    N, NO, NO</a:t>
            </a:r>
            <a:r>
              <a:rPr lang="en-US" b="1" baseline="-25000" dirty="0">
                <a:latin typeface="Helvetica"/>
                <a:cs typeface="Helvetica"/>
              </a:rPr>
              <a:t>2</a:t>
            </a:r>
            <a:r>
              <a:rPr lang="en-US" b="1" dirty="0">
                <a:latin typeface="Helvetica"/>
                <a:cs typeface="Helvetica"/>
              </a:rPr>
              <a:t>, NO</a:t>
            </a:r>
            <a:r>
              <a:rPr lang="en-US" b="1" baseline="-25000" dirty="0">
                <a:latin typeface="Helvetica"/>
                <a:cs typeface="Helvetica"/>
              </a:rPr>
              <a:t>3</a:t>
            </a:r>
            <a:r>
              <a:rPr lang="en-US" b="1" dirty="0">
                <a:latin typeface="Helvetica"/>
                <a:cs typeface="Helvetica"/>
              </a:rPr>
              <a:t>, N</a:t>
            </a:r>
            <a:r>
              <a:rPr lang="en-US" b="1" baseline="-25000" dirty="0">
                <a:latin typeface="Helvetica"/>
                <a:cs typeface="Helvetica"/>
              </a:rPr>
              <a:t>2</a:t>
            </a:r>
            <a:r>
              <a:rPr lang="en-US" b="1" dirty="0">
                <a:latin typeface="Helvetica"/>
                <a:cs typeface="Helvetica"/>
              </a:rPr>
              <a:t>O</a:t>
            </a:r>
            <a:r>
              <a:rPr lang="en-US" b="1" baseline="-25000" dirty="0">
                <a:latin typeface="Helvetica"/>
                <a:cs typeface="Helvetica"/>
              </a:rPr>
              <a:t>5</a:t>
            </a:r>
            <a:r>
              <a:rPr lang="en-US" b="1" dirty="0">
                <a:latin typeface="Helvetica"/>
                <a:cs typeface="Helvetica"/>
              </a:rPr>
              <a:t>, HNO</a:t>
            </a:r>
            <a:r>
              <a:rPr lang="en-US" b="1" baseline="-25000" dirty="0">
                <a:latin typeface="Helvetica"/>
                <a:cs typeface="Helvetica"/>
              </a:rPr>
              <a:t>3</a:t>
            </a:r>
            <a:r>
              <a:rPr lang="en-US" b="1" dirty="0">
                <a:latin typeface="Helvetica"/>
                <a:cs typeface="Helvetica"/>
              </a:rPr>
              <a:t>, HO</a:t>
            </a:r>
            <a:r>
              <a:rPr lang="en-US" b="1" baseline="-25000" dirty="0">
                <a:latin typeface="Helvetica"/>
                <a:cs typeface="Helvetica"/>
              </a:rPr>
              <a:t>2</a:t>
            </a:r>
            <a:r>
              <a:rPr lang="en-US" b="1" dirty="0">
                <a:latin typeface="Helvetica"/>
                <a:cs typeface="Helvetica"/>
              </a:rPr>
              <a:t>NO</a:t>
            </a:r>
            <a:r>
              <a:rPr lang="en-US" b="1" baseline="-25000" dirty="0">
                <a:latin typeface="Helvetica"/>
                <a:cs typeface="Helvetica"/>
              </a:rPr>
              <a:t>2</a:t>
            </a:r>
            <a:r>
              <a:rPr lang="en-US" b="1" dirty="0">
                <a:latin typeface="Helvetica"/>
                <a:cs typeface="Helvetica"/>
              </a:rPr>
              <a:t>, ClONO</a:t>
            </a:r>
            <a:r>
              <a:rPr lang="en-US" b="1" baseline="-25000" dirty="0">
                <a:latin typeface="Helvetica"/>
                <a:cs typeface="Helvetica"/>
              </a:rPr>
              <a:t>2</a:t>
            </a:r>
            <a:r>
              <a:rPr lang="en-US" b="1" dirty="0">
                <a:latin typeface="Helvetica"/>
                <a:cs typeface="Helvetica"/>
              </a:rPr>
              <a:t>, BrONO</a:t>
            </a:r>
            <a:r>
              <a:rPr lang="en-US" b="1" baseline="-25000" dirty="0">
                <a:latin typeface="Helvetica"/>
                <a:cs typeface="Helvetica"/>
              </a:rPr>
              <a:t>2</a:t>
            </a:r>
            <a:r>
              <a:rPr lang="en-US" b="1" dirty="0">
                <a:latin typeface="Helvetica"/>
                <a:cs typeface="Helvetica"/>
              </a:rPr>
              <a:t>)</a:t>
            </a:r>
          </a:p>
          <a:p>
            <a:pPr algn="ctr">
              <a:buFontTx/>
              <a:buNone/>
            </a:pPr>
            <a:r>
              <a:rPr lang="en-US" dirty="0">
                <a:latin typeface="Helvetica"/>
                <a:cs typeface="Helvetica"/>
              </a:rPr>
              <a:t> </a:t>
            </a:r>
          </a:p>
          <a:p>
            <a:pPr lvl="1" algn="ctr"/>
            <a:r>
              <a:rPr lang="en-US" dirty="0">
                <a:latin typeface="Helvetica"/>
                <a:cs typeface="Helvetica"/>
              </a:rPr>
              <a:t>Lifetimes can be long (~months to years)</a:t>
            </a:r>
          </a:p>
          <a:p>
            <a:pPr lvl="1" algn="ctr"/>
            <a:endParaRPr lang="en-US" dirty="0">
              <a:latin typeface="Helvetica"/>
              <a:cs typeface="Helvetica"/>
            </a:endParaRPr>
          </a:p>
          <a:p>
            <a:pPr lvl="1" algn="ctr"/>
            <a:endParaRPr lang="en-US" dirty="0">
              <a:latin typeface="Helvetica"/>
              <a:cs typeface="Helvetica"/>
            </a:endParaRPr>
          </a:p>
          <a:p>
            <a:pPr lvl="1" algn="ctr"/>
            <a:endParaRPr lang="en-US" dirty="0">
              <a:latin typeface="Helvetica"/>
              <a:cs typeface="Helvetica"/>
            </a:endParaRPr>
          </a:p>
          <a:p>
            <a:pPr lvl="1" algn="ctr">
              <a:buNone/>
            </a:pPr>
            <a:r>
              <a:rPr lang="en-US" sz="2400" b="1" dirty="0">
                <a:solidFill>
                  <a:srgbClr val="000080"/>
                </a:solidFill>
                <a:cs typeface="Helvetica"/>
              </a:rPr>
              <a:t>Recent Work on Other Constituent Observations</a:t>
            </a:r>
          </a:p>
          <a:p>
            <a:pPr lvl="1" algn="ctr">
              <a:buNone/>
            </a:pPr>
            <a:endParaRPr lang="en-US" sz="2400" b="1" dirty="0">
              <a:solidFill>
                <a:srgbClr val="000080"/>
              </a:solidFill>
              <a:cs typeface="Helvetica"/>
            </a:endParaRPr>
          </a:p>
          <a:p>
            <a:pPr lvl="0">
              <a:defRPr/>
            </a:pPr>
            <a:r>
              <a:rPr lang="en-US" b="1" dirty="0">
                <a:solidFill>
                  <a:srgbClr val="FF0000"/>
                </a:solidFill>
                <a:cs typeface="Helvetica"/>
              </a:rPr>
              <a:t>N</a:t>
            </a:r>
            <a:r>
              <a:rPr lang="en-US" b="1" baseline="-25000" dirty="0">
                <a:solidFill>
                  <a:srgbClr val="FF0000"/>
                </a:solidFill>
                <a:cs typeface="Helvetica"/>
              </a:rPr>
              <a:t>2</a:t>
            </a:r>
            <a:r>
              <a:rPr lang="en-US" b="1" dirty="0">
                <a:solidFill>
                  <a:srgbClr val="FF0000"/>
                </a:solidFill>
                <a:cs typeface="Helvetica"/>
              </a:rPr>
              <a:t>O Production (MIPAS):  </a:t>
            </a:r>
            <a:r>
              <a:rPr lang="en-US" b="1" dirty="0">
                <a:solidFill>
                  <a:srgbClr val="0000FF"/>
                </a:solidFill>
                <a:cs typeface="Helvetica"/>
              </a:rPr>
              <a:t>Funke et al. (2008a,b)</a:t>
            </a:r>
          </a:p>
          <a:p>
            <a:pPr lvl="0">
              <a:defRPr/>
            </a:pPr>
            <a:r>
              <a:rPr lang="en-US" b="1" dirty="0">
                <a:solidFill>
                  <a:srgbClr val="33CCCC"/>
                </a:solidFill>
                <a:cs typeface="Helvetica"/>
              </a:rPr>
              <a:t>HCl Destruction (HALOE):  </a:t>
            </a:r>
            <a:r>
              <a:rPr lang="en-US" b="1" dirty="0">
                <a:solidFill>
                  <a:srgbClr val="0000FF"/>
                </a:solidFill>
                <a:cs typeface="Helvetica"/>
              </a:rPr>
              <a:t>Winkler et al. (2009)</a:t>
            </a:r>
          </a:p>
          <a:p>
            <a:pPr lvl="0">
              <a:defRPr/>
            </a:pPr>
            <a:r>
              <a:rPr lang="en-US" b="1" dirty="0">
                <a:solidFill>
                  <a:srgbClr val="FF0000"/>
                </a:solidFill>
                <a:cs typeface="Helvetica"/>
              </a:rPr>
              <a:t>N</a:t>
            </a:r>
            <a:r>
              <a:rPr lang="en-US" b="1" baseline="-25000" dirty="0">
                <a:solidFill>
                  <a:srgbClr val="FF0000"/>
                </a:solidFill>
                <a:cs typeface="Helvetica"/>
              </a:rPr>
              <a:t>2</a:t>
            </a:r>
            <a:r>
              <a:rPr lang="en-US" b="1" dirty="0">
                <a:solidFill>
                  <a:srgbClr val="FF0000"/>
                </a:solidFill>
                <a:cs typeface="Helvetica"/>
              </a:rPr>
              <a:t>O</a:t>
            </a:r>
            <a:r>
              <a:rPr lang="en-US" b="1" baseline="-25000" dirty="0">
                <a:solidFill>
                  <a:srgbClr val="FF0000"/>
                </a:solidFill>
                <a:cs typeface="Helvetica"/>
              </a:rPr>
              <a:t>5</a:t>
            </a:r>
            <a:r>
              <a:rPr lang="en-US" b="1" dirty="0">
                <a:solidFill>
                  <a:srgbClr val="FF0000"/>
                </a:solidFill>
                <a:cs typeface="Helvetica"/>
              </a:rPr>
              <a:t> Production (MIPAS):  </a:t>
            </a:r>
            <a:r>
              <a:rPr lang="en-US" b="1" dirty="0">
                <a:solidFill>
                  <a:srgbClr val="0000FF"/>
                </a:solidFill>
                <a:cs typeface="Helvetica"/>
              </a:rPr>
              <a:t>López-Puertas et al. (2005b); Jackman et al. (2008)</a:t>
            </a:r>
          </a:p>
          <a:p>
            <a:pPr lvl="0">
              <a:defRPr/>
            </a:pPr>
            <a:r>
              <a:rPr lang="en-US" b="1" dirty="0">
                <a:solidFill>
                  <a:srgbClr val="FF0000"/>
                </a:solidFill>
                <a:cs typeface="Helvetica"/>
              </a:rPr>
              <a:t>HO</a:t>
            </a:r>
            <a:r>
              <a:rPr lang="en-US" b="1" baseline="-25000" dirty="0">
                <a:solidFill>
                  <a:srgbClr val="FF0000"/>
                </a:solidFill>
                <a:cs typeface="Helvetica"/>
              </a:rPr>
              <a:t>2</a:t>
            </a:r>
            <a:r>
              <a:rPr lang="en-US" b="1" dirty="0">
                <a:solidFill>
                  <a:srgbClr val="FF0000"/>
                </a:solidFill>
                <a:cs typeface="Helvetica"/>
              </a:rPr>
              <a:t>NO</a:t>
            </a:r>
            <a:r>
              <a:rPr lang="en-US" b="1" baseline="-25000" dirty="0">
                <a:solidFill>
                  <a:srgbClr val="FF0000"/>
                </a:solidFill>
                <a:cs typeface="Helvetica"/>
              </a:rPr>
              <a:t>2</a:t>
            </a:r>
            <a:r>
              <a:rPr lang="en-US" b="1" dirty="0">
                <a:solidFill>
                  <a:srgbClr val="FF0000"/>
                </a:solidFill>
                <a:cs typeface="Helvetica"/>
              </a:rPr>
              <a:t> Production (MIPAS):  </a:t>
            </a:r>
            <a:r>
              <a:rPr lang="en-US" b="1" dirty="0">
                <a:solidFill>
                  <a:srgbClr val="0000FF"/>
                </a:solidFill>
                <a:cs typeface="Helvetica"/>
              </a:rPr>
              <a:t>Funke et al. (2011)</a:t>
            </a:r>
          </a:p>
          <a:p>
            <a:pPr lvl="0">
              <a:defRPr/>
            </a:pPr>
            <a:r>
              <a:rPr lang="en-US" b="1" dirty="0">
                <a:solidFill>
                  <a:srgbClr val="33CCCC"/>
                </a:solidFill>
                <a:cs typeface="Helvetica"/>
              </a:rPr>
              <a:t>CO Destruction (MIPAS): </a:t>
            </a:r>
            <a:r>
              <a:rPr lang="en-US" b="1" dirty="0">
                <a:solidFill>
                  <a:srgbClr val="66FFFF"/>
                </a:solidFill>
                <a:cs typeface="Helvetica"/>
              </a:rPr>
              <a:t> </a:t>
            </a:r>
            <a:r>
              <a:rPr lang="en-US" b="1" dirty="0">
                <a:solidFill>
                  <a:srgbClr val="0000FF"/>
                </a:solidFill>
                <a:cs typeface="Helvetica"/>
              </a:rPr>
              <a:t>Funke et al. (2011)</a:t>
            </a:r>
          </a:p>
          <a:p>
            <a:pPr lvl="1" algn="ctr">
              <a:buNone/>
            </a:pPr>
            <a:r>
              <a:rPr lang="en-US" sz="2400" b="1" dirty="0">
                <a:solidFill>
                  <a:srgbClr val="000080"/>
                </a:solidFill>
                <a:cs typeface="Helvetica"/>
              </a:rPr>
              <a:t> </a:t>
            </a:r>
            <a:endParaRPr lang="en-US" sz="2400" dirty="0">
              <a:solidFill>
                <a:srgbClr val="000080"/>
              </a:solidFill>
              <a:latin typeface="Helvetica"/>
              <a:cs typeface="Helvetica"/>
            </a:endParaRPr>
          </a:p>
          <a:p>
            <a:pPr algn="ctr">
              <a:buFontTx/>
              <a:buNone/>
            </a:pP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dirty="0"/>
              <a:t>High Energy Particle Precipitation in the Atmosphere (HEPPA)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82F9-22DA-6341-AF42-276F62A93CBF}" type="slidenum">
              <a:rPr lang="en-US"/>
              <a:pPr/>
              <a:t>24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82880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International affiliation that studies energetic particle transport and effects</a:t>
            </a:r>
          </a:p>
          <a:p>
            <a:endParaRPr lang="en-US" dirty="0"/>
          </a:p>
          <a:p>
            <a:r>
              <a:rPr lang="en-US" dirty="0"/>
              <a:t>• Primarily the middle-atmosphere community</a:t>
            </a:r>
          </a:p>
          <a:p>
            <a:endParaRPr lang="en-US" dirty="0"/>
          </a:p>
          <a:p>
            <a:r>
              <a:rPr lang="en-US" dirty="0"/>
              <a:t>• Conferences every two years or so, generally in attractive venues</a:t>
            </a:r>
          </a:p>
          <a:p>
            <a:endParaRPr lang="en-US" dirty="0"/>
          </a:p>
          <a:p>
            <a:r>
              <a:rPr lang="en-US" dirty="0"/>
              <a:t>• Next meeting is October 8~12, High Altitude Observatory, Boulder, Colorado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Words About Photons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C34F-CCD6-DB48-B8A7-697B09815706}" type="slidenum">
              <a:rPr lang="en-US"/>
              <a:pPr/>
              <a:t>3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" name="Picture 3" descr="enerdep.gif                                                    0007B955titania                        B7465B8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90588"/>
            <a:ext cx="8305800" cy="564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3" name="Line 5"/>
          <p:cNvSpPr>
            <a:spLocks noChangeShapeType="1"/>
          </p:cNvSpPr>
          <p:nvPr/>
        </p:nvSpPr>
        <p:spPr bwMode="auto">
          <a:xfrm>
            <a:off x="4419600" y="6071176"/>
            <a:ext cx="3733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9734" name="Line 6"/>
          <p:cNvSpPr>
            <a:spLocks noChangeShapeType="1"/>
          </p:cNvSpPr>
          <p:nvPr/>
        </p:nvSpPr>
        <p:spPr bwMode="auto">
          <a:xfrm>
            <a:off x="4419600" y="5232976"/>
            <a:ext cx="373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9735" name="Line 7"/>
          <p:cNvSpPr>
            <a:spLocks noChangeShapeType="1"/>
          </p:cNvSpPr>
          <p:nvPr/>
        </p:nvSpPr>
        <p:spPr bwMode="auto">
          <a:xfrm>
            <a:off x="4419600" y="4089976"/>
            <a:ext cx="373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9736" name="Line 8"/>
          <p:cNvSpPr>
            <a:spLocks noChangeShapeType="1"/>
          </p:cNvSpPr>
          <p:nvPr/>
        </p:nvSpPr>
        <p:spPr bwMode="auto">
          <a:xfrm>
            <a:off x="4419600" y="2870776"/>
            <a:ext cx="373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9737" name="Text Box 9"/>
          <p:cNvSpPr txBox="1">
            <a:spLocks noChangeArrowheads="1"/>
          </p:cNvSpPr>
          <p:nvPr/>
        </p:nvSpPr>
        <p:spPr bwMode="auto">
          <a:xfrm>
            <a:off x="4489450" y="5521901"/>
            <a:ext cx="15478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Times New Roman" pitchFamily="-105" charset="0"/>
              </a:rPr>
              <a:t>troposphere</a:t>
            </a:r>
          </a:p>
        </p:txBody>
      </p:sp>
      <p:sp>
        <p:nvSpPr>
          <p:cNvPr id="329738" name="Text Box 10"/>
          <p:cNvSpPr txBox="1">
            <a:spLocks noChangeArrowheads="1"/>
          </p:cNvSpPr>
          <p:nvPr/>
        </p:nvSpPr>
        <p:spPr bwMode="auto">
          <a:xfrm>
            <a:off x="4495800" y="3404176"/>
            <a:ext cx="15906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Times New Roman" pitchFamily="-105" charset="0"/>
              </a:rPr>
              <a:t>mesosphere</a:t>
            </a:r>
          </a:p>
        </p:txBody>
      </p:sp>
      <p:sp>
        <p:nvSpPr>
          <p:cNvPr id="329739" name="Text Box 11"/>
          <p:cNvSpPr txBox="1">
            <a:spLocks noChangeArrowheads="1"/>
          </p:cNvSpPr>
          <p:nvPr/>
        </p:nvSpPr>
        <p:spPr bwMode="auto">
          <a:xfrm>
            <a:off x="4495800" y="4623376"/>
            <a:ext cx="16033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Times New Roman" pitchFamily="-105" charset="0"/>
              </a:rPr>
              <a:t>stratosphere</a:t>
            </a:r>
          </a:p>
        </p:txBody>
      </p:sp>
      <p:sp>
        <p:nvSpPr>
          <p:cNvPr id="329740" name="Text Box 12"/>
          <p:cNvSpPr txBox="1">
            <a:spLocks noChangeArrowheads="1"/>
          </p:cNvSpPr>
          <p:nvPr/>
        </p:nvSpPr>
        <p:spPr bwMode="auto">
          <a:xfrm>
            <a:off x="6400800" y="533400"/>
            <a:ext cx="64078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ea typeface="Times New Roman" pitchFamily="-105" charset="0"/>
              </a:rPr>
              <a:t>H</a:t>
            </a:r>
            <a:r>
              <a:rPr lang="en-US" sz="3200" b="1" baseline="30000" dirty="0">
                <a:ea typeface="Times New Roman" pitchFamily="-105" charset="0"/>
              </a:rPr>
              <a:t>+</a:t>
            </a:r>
            <a:endParaRPr lang="en-US" sz="3200" b="1" baseline="30000" dirty="0">
              <a:ea typeface="Times New Roman" pitchFamily="-105" charset="0"/>
            </a:endParaRPr>
          </a:p>
        </p:txBody>
      </p:sp>
      <p:sp>
        <p:nvSpPr>
          <p:cNvPr id="329741" name="Text Box 13"/>
          <p:cNvSpPr txBox="1">
            <a:spLocks noChangeArrowheads="1"/>
          </p:cNvSpPr>
          <p:nvPr/>
        </p:nvSpPr>
        <p:spPr bwMode="auto">
          <a:xfrm>
            <a:off x="7270750" y="533400"/>
            <a:ext cx="50399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ea typeface="Times New Roman" pitchFamily="-105" charset="0"/>
              </a:rPr>
              <a:t>e</a:t>
            </a:r>
            <a:r>
              <a:rPr lang="en-US" sz="3200" b="1" baseline="30000" dirty="0">
                <a:ea typeface="Times New Roman" pitchFamily="-105" charset="0"/>
              </a:rPr>
              <a:t>-</a:t>
            </a:r>
          </a:p>
        </p:txBody>
      </p:sp>
      <p:sp>
        <p:nvSpPr>
          <p:cNvPr id="329742" name="Line 14"/>
          <p:cNvSpPr>
            <a:spLocks noChangeShapeType="1"/>
          </p:cNvSpPr>
          <p:nvPr/>
        </p:nvSpPr>
        <p:spPr bwMode="auto">
          <a:xfrm>
            <a:off x="6629400" y="1041976"/>
            <a:ext cx="0" cy="3525838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9743" name="Line 15"/>
          <p:cNvSpPr>
            <a:spLocks noChangeShapeType="1"/>
          </p:cNvSpPr>
          <p:nvPr/>
        </p:nvSpPr>
        <p:spPr bwMode="auto">
          <a:xfrm>
            <a:off x="7467600" y="1041976"/>
            <a:ext cx="0" cy="14684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9744" name="Text Box 16"/>
          <p:cNvSpPr txBox="1">
            <a:spLocks noChangeArrowheads="1"/>
          </p:cNvSpPr>
          <p:nvPr/>
        </p:nvSpPr>
        <p:spPr bwMode="auto">
          <a:xfrm>
            <a:off x="4495800" y="2245301"/>
            <a:ext cx="17589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Times New Roman" pitchFamily="-105" charset="0"/>
              </a:rPr>
              <a:t>thermosphere</a:t>
            </a:r>
          </a:p>
        </p:txBody>
      </p:sp>
      <p:sp>
        <p:nvSpPr>
          <p:cNvPr id="329745" name="Text Box 17"/>
          <p:cNvSpPr txBox="1">
            <a:spLocks noChangeArrowheads="1"/>
          </p:cNvSpPr>
          <p:nvPr/>
        </p:nvSpPr>
        <p:spPr bwMode="auto">
          <a:xfrm>
            <a:off x="6324600" y="4572576"/>
            <a:ext cx="717550" cy="519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a typeface="Times New Roman" pitchFamily="-105" charset="0"/>
              </a:rPr>
              <a:t>NO</a:t>
            </a:r>
          </a:p>
        </p:txBody>
      </p:sp>
      <p:sp>
        <p:nvSpPr>
          <p:cNvPr id="329746" name="Text Box 18"/>
          <p:cNvSpPr txBox="1">
            <a:spLocks noChangeArrowheads="1"/>
          </p:cNvSpPr>
          <p:nvPr/>
        </p:nvSpPr>
        <p:spPr bwMode="auto">
          <a:xfrm>
            <a:off x="7162800" y="2438976"/>
            <a:ext cx="717550" cy="5191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a typeface="Times New Roman" pitchFamily="-105" charset="0"/>
              </a:rPr>
              <a:t>NO</a:t>
            </a:r>
          </a:p>
        </p:txBody>
      </p:sp>
      <p:sp>
        <p:nvSpPr>
          <p:cNvPr id="329747" name="Line 19"/>
          <p:cNvSpPr>
            <a:spLocks noChangeShapeType="1"/>
          </p:cNvSpPr>
          <p:nvPr/>
        </p:nvSpPr>
        <p:spPr bwMode="auto">
          <a:xfrm>
            <a:off x="7467600" y="3023176"/>
            <a:ext cx="0" cy="1828800"/>
          </a:xfrm>
          <a:prstGeom prst="line">
            <a:avLst/>
          </a:prstGeom>
          <a:noFill/>
          <a:ln w="127000">
            <a:solidFill>
              <a:srgbClr val="0000FF"/>
            </a:solidFill>
            <a:prstDash val="sysDot"/>
            <a:round/>
            <a:headEnd/>
            <a:tailEnd type="arrow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9748" name="Text Box 20"/>
          <p:cNvSpPr txBox="1">
            <a:spLocks noChangeArrowheads="1"/>
          </p:cNvSpPr>
          <p:nvPr/>
        </p:nvSpPr>
        <p:spPr bwMode="auto">
          <a:xfrm>
            <a:off x="4495800" y="1422976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a typeface="Times New Roman" pitchFamily="-105" charset="0"/>
              </a:rPr>
              <a:t>Direct Effect</a:t>
            </a:r>
          </a:p>
        </p:txBody>
      </p:sp>
      <p:sp>
        <p:nvSpPr>
          <p:cNvPr id="329749" name="Text Box 21"/>
          <p:cNvSpPr txBox="1">
            <a:spLocks noChangeArrowheads="1"/>
          </p:cNvSpPr>
          <p:nvPr/>
        </p:nvSpPr>
        <p:spPr bwMode="auto">
          <a:xfrm>
            <a:off x="7543800" y="1422976"/>
            <a:ext cx="144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ea typeface="Times New Roman" pitchFamily="-105" charset="0"/>
              </a:rPr>
              <a:t>Indirect Effect</a:t>
            </a:r>
          </a:p>
        </p:txBody>
      </p:sp>
      <p:sp>
        <p:nvSpPr>
          <p:cNvPr id="329750" name="Text Box 22"/>
          <p:cNvSpPr txBox="1">
            <a:spLocks noChangeArrowheads="1"/>
          </p:cNvSpPr>
          <p:nvPr/>
        </p:nvSpPr>
        <p:spPr bwMode="auto">
          <a:xfrm>
            <a:off x="152400" y="1447800"/>
            <a:ext cx="3962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ea typeface="Times New Roman" pitchFamily="-105" charset="0"/>
              </a:rPr>
              <a:t>Direct Effect:</a:t>
            </a:r>
            <a:r>
              <a:rPr lang="en-US" dirty="0">
                <a:ea typeface="Times New Roman" pitchFamily="-105" charset="0"/>
              </a:rPr>
              <a:t> </a:t>
            </a:r>
          </a:p>
          <a:p>
            <a:endParaRPr lang="en-US" dirty="0">
              <a:ea typeface="Times New Roman" pitchFamily="-105" charset="0"/>
            </a:endParaRPr>
          </a:p>
          <a:p>
            <a:r>
              <a:rPr lang="en-US" dirty="0">
                <a:ea typeface="Times New Roman" pitchFamily="-105" charset="0"/>
              </a:rPr>
              <a:t>High-energy particles sporadically produce NO</a:t>
            </a:r>
            <a:r>
              <a:rPr lang="en-US" baseline="-25000" dirty="0">
                <a:ea typeface="Times New Roman" pitchFamily="-105" charset="0"/>
              </a:rPr>
              <a:t>x</a:t>
            </a:r>
            <a:r>
              <a:rPr lang="en-US" dirty="0">
                <a:ea typeface="Times New Roman" pitchFamily="-105" charset="0"/>
              </a:rPr>
              <a:t> directly in stratosphere </a:t>
            </a:r>
          </a:p>
          <a:p>
            <a:endParaRPr lang="en-US" b="1" dirty="0">
              <a:ea typeface="Times New Roman" pitchFamily="-105" charset="0"/>
            </a:endParaRPr>
          </a:p>
          <a:p>
            <a:endParaRPr lang="en-US" b="1" dirty="0">
              <a:ea typeface="Times New Roman" pitchFamily="-105" charset="0"/>
            </a:endParaRPr>
          </a:p>
          <a:p>
            <a:endParaRPr lang="en-US" b="1" dirty="0">
              <a:ea typeface="Times New Roman" pitchFamily="-105" charset="0"/>
            </a:endParaRPr>
          </a:p>
          <a:p>
            <a:r>
              <a:rPr lang="en-US" b="1" u="sng" dirty="0">
                <a:solidFill>
                  <a:srgbClr val="0000FF"/>
                </a:solidFill>
                <a:ea typeface="Times New Roman" pitchFamily="-105" charset="0"/>
              </a:rPr>
              <a:t>Indirect Effect</a:t>
            </a:r>
            <a:r>
              <a:rPr lang="en-US" b="1" dirty="0">
                <a:solidFill>
                  <a:srgbClr val="0000FF"/>
                </a:solidFill>
                <a:ea typeface="Times New Roman" pitchFamily="-105" charset="0"/>
              </a:rPr>
              <a:t>:</a:t>
            </a:r>
            <a:r>
              <a:rPr lang="en-US" b="1" dirty="0">
                <a:ea typeface="Times New Roman" pitchFamily="-105" charset="0"/>
              </a:rPr>
              <a:t> </a:t>
            </a:r>
          </a:p>
          <a:p>
            <a:endParaRPr lang="en-US" b="1" dirty="0">
              <a:ea typeface="Times New Roman" pitchFamily="-105" charset="0"/>
            </a:endParaRPr>
          </a:p>
          <a:p>
            <a:r>
              <a:rPr lang="en-US" dirty="0">
                <a:ea typeface="Times New Roman" pitchFamily="-105" charset="0"/>
              </a:rPr>
              <a:t>Lower energy particles routinely produce NO</a:t>
            </a:r>
            <a:r>
              <a:rPr lang="en-US" baseline="-25000" dirty="0">
                <a:ea typeface="Times New Roman" pitchFamily="-105" charset="0"/>
              </a:rPr>
              <a:t>x</a:t>
            </a:r>
            <a:r>
              <a:rPr lang="en-US" dirty="0">
                <a:ea typeface="Times New Roman" pitchFamily="-105" charset="0"/>
              </a:rPr>
              <a:t> in MLT</a:t>
            </a:r>
          </a:p>
          <a:p>
            <a:endParaRPr lang="en-US" dirty="0">
              <a:ea typeface="Times New Roman" pitchFamily="-105" charset="0"/>
            </a:endParaRPr>
          </a:p>
          <a:p>
            <a:pPr lvl="1"/>
            <a:r>
              <a:rPr lang="en-US" b="1" dirty="0">
                <a:solidFill>
                  <a:srgbClr val="0000FF"/>
                </a:solidFill>
                <a:ea typeface="Times New Roman" pitchFamily="-105" charset="0"/>
              </a:rPr>
              <a:t>NO</a:t>
            </a:r>
            <a:r>
              <a:rPr lang="en-US" b="1" baseline="-25000" dirty="0">
                <a:solidFill>
                  <a:srgbClr val="0000FF"/>
                </a:solidFill>
                <a:ea typeface="Times New Roman" pitchFamily="-105" charset="0"/>
              </a:rPr>
              <a:t>x</a:t>
            </a:r>
            <a:r>
              <a:rPr lang="en-US" b="1" dirty="0">
                <a:solidFill>
                  <a:srgbClr val="0000FF"/>
                </a:solidFill>
                <a:ea typeface="Times New Roman" pitchFamily="-105" charset="0"/>
              </a:rPr>
              <a:t> can descend to stratosphere during polar night</a:t>
            </a:r>
          </a:p>
        </p:txBody>
      </p:sp>
      <p:sp>
        <p:nvSpPr>
          <p:cNvPr id="5140" name="Text Box 23"/>
          <p:cNvSpPr txBox="1">
            <a:spLocks noChangeArrowheads="1"/>
          </p:cNvSpPr>
          <p:nvPr/>
        </p:nvSpPr>
        <p:spPr bwMode="auto">
          <a:xfrm>
            <a:off x="136525" y="152400"/>
            <a:ext cx="8855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90"/>
                </a:solidFill>
                <a:ea typeface="Times New Roman" pitchFamily="-105" charset="0"/>
              </a:rPr>
              <a:t>Direct and Indirect Effects of Particle Precipitation</a:t>
            </a:r>
            <a:endParaRPr lang="en-US" dirty="0">
              <a:solidFill>
                <a:srgbClr val="000090"/>
              </a:solidFill>
              <a:ea typeface="Times New Roman" pitchFamily="-10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142875" y="158750"/>
            <a:ext cx="877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90"/>
                </a:solidFill>
                <a:ea typeface="Times New Roman" pitchFamily="-105" charset="0"/>
              </a:rPr>
              <a:t>Direct and Indirect Effects of Particle Precipitation</a:t>
            </a:r>
            <a:endParaRPr lang="en-US" sz="2400" dirty="0">
              <a:solidFill>
                <a:srgbClr val="000090"/>
              </a:solidFill>
              <a:ea typeface="Times New Roman" pitchFamily="-105" charset="0"/>
            </a:endParaRPr>
          </a:p>
        </p:txBody>
      </p:sp>
      <p:pic>
        <p:nvPicPr>
          <p:cNvPr id="7172" name="Picture 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0512" y="782638"/>
            <a:ext cx="6059488" cy="56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Times New Roman" pitchFamily="-108" charset="0"/>
              </a:rPr>
              <a:t> </a:t>
            </a:r>
          </a:p>
        </p:txBody>
      </p:sp>
      <p:sp>
        <p:nvSpPr>
          <p:cNvPr id="10243" name="Oval 2" descr="IMG_7132"/>
          <p:cNvSpPr>
            <a:spLocks noChangeArrowheads="1"/>
          </p:cNvSpPr>
          <p:nvPr/>
        </p:nvSpPr>
        <p:spPr bwMode="auto">
          <a:xfrm>
            <a:off x="1449388" y="2209800"/>
            <a:ext cx="6399212" cy="6399213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0" y="4114800"/>
            <a:ext cx="91440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0" y="228600"/>
            <a:ext cx="919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 pitchFamily="-108" charset="0"/>
              </a:rPr>
              <a:t>Electron Precipitation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6477000" y="2438400"/>
            <a:ext cx="152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1752600" y="3094038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pitchFamily="-108" charset="0"/>
              </a:rPr>
              <a:t>40</a:t>
            </a:r>
            <a:r>
              <a:rPr lang="en-US" sz="2000" baseline="30000" dirty="0">
                <a:latin typeface="Arial" pitchFamily="-108" charset="0"/>
              </a:rPr>
              <a:t>o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2108200" y="2667000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pitchFamily="-108" charset="0"/>
              </a:rPr>
              <a:t>50</a:t>
            </a:r>
            <a:r>
              <a:rPr lang="en-US" sz="2000" baseline="30000" dirty="0">
                <a:latin typeface="Arial" pitchFamily="-108" charset="0"/>
              </a:rPr>
              <a:t>o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2565400" y="2362200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pitchFamily="-108" charset="0"/>
              </a:rPr>
              <a:t>60</a:t>
            </a:r>
            <a:r>
              <a:rPr lang="en-US" sz="2000" baseline="30000" dirty="0">
                <a:latin typeface="Arial" pitchFamily="-108" charset="0"/>
              </a:rPr>
              <a:t>o</a:t>
            </a:r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3022600" y="2117725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pitchFamily="-108" charset="0"/>
              </a:rPr>
              <a:t>70</a:t>
            </a:r>
            <a:r>
              <a:rPr lang="en-US" sz="2000" baseline="30000" dirty="0">
                <a:latin typeface="Arial" pitchFamily="-108" charset="0"/>
              </a:rPr>
              <a:t>o</a:t>
            </a:r>
          </a:p>
        </p:txBody>
      </p:sp>
      <p:sp>
        <p:nvSpPr>
          <p:cNvPr id="10253" name="Text Box 12"/>
          <p:cNvSpPr txBox="1">
            <a:spLocks noChangeArrowheads="1"/>
          </p:cNvSpPr>
          <p:nvPr/>
        </p:nvSpPr>
        <p:spPr bwMode="auto">
          <a:xfrm>
            <a:off x="3556000" y="1981200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pitchFamily="-108" charset="0"/>
              </a:rPr>
              <a:t>80</a:t>
            </a:r>
            <a:r>
              <a:rPr lang="en-US" sz="2000" baseline="30000" dirty="0">
                <a:latin typeface="Arial" pitchFamily="-108" charset="0"/>
              </a:rPr>
              <a:t>o</a:t>
            </a: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2209800" y="3429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2971800" y="2668588"/>
            <a:ext cx="3314700" cy="608012"/>
          </a:xfrm>
          <a:custGeom>
            <a:avLst/>
            <a:gdLst>
              <a:gd name="T0" fmla="*/ 0 w 2088"/>
              <a:gd name="T1" fmla="*/ 0 h 253"/>
              <a:gd name="T2" fmla="*/ 2147483647 w 2088"/>
              <a:gd name="T3" fmla="*/ 2147483647 h 253"/>
              <a:gd name="T4" fmla="*/ 2147483647 w 2088"/>
              <a:gd name="T5" fmla="*/ 2147483647 h 253"/>
              <a:gd name="T6" fmla="*/ 2147483647 w 2088"/>
              <a:gd name="T7" fmla="*/ 2147483647 h 253"/>
              <a:gd name="T8" fmla="*/ 2147483647 w 2088"/>
              <a:gd name="T9" fmla="*/ 2147483647 h 253"/>
              <a:gd name="T10" fmla="*/ 2147483647 w 2088"/>
              <a:gd name="T11" fmla="*/ 2147483647 h 253"/>
              <a:gd name="T12" fmla="*/ 2147483647 w 2088"/>
              <a:gd name="T13" fmla="*/ 2147483647 h 253"/>
              <a:gd name="T14" fmla="*/ 2147483647 w 2088"/>
              <a:gd name="T15" fmla="*/ 2147483647 h 253"/>
              <a:gd name="T16" fmla="*/ 2147483647 w 2088"/>
              <a:gd name="T17" fmla="*/ 2147483647 h 2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88"/>
              <a:gd name="T28" fmla="*/ 0 h 253"/>
              <a:gd name="T29" fmla="*/ 2088 w 2088"/>
              <a:gd name="T30" fmla="*/ 253 h 2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88" h="253">
                <a:moveTo>
                  <a:pt x="0" y="0"/>
                </a:moveTo>
                <a:cubicBezTo>
                  <a:pt x="15" y="18"/>
                  <a:pt x="30" y="79"/>
                  <a:pt x="90" y="110"/>
                </a:cubicBezTo>
                <a:cubicBezTo>
                  <a:pt x="150" y="142"/>
                  <a:pt x="270" y="166"/>
                  <a:pt x="359" y="186"/>
                </a:cubicBezTo>
                <a:cubicBezTo>
                  <a:pt x="449" y="206"/>
                  <a:pt x="539" y="223"/>
                  <a:pt x="629" y="233"/>
                </a:cubicBezTo>
                <a:cubicBezTo>
                  <a:pt x="719" y="242"/>
                  <a:pt x="779" y="242"/>
                  <a:pt x="899" y="244"/>
                </a:cubicBezTo>
                <a:cubicBezTo>
                  <a:pt x="1019" y="246"/>
                  <a:pt x="1214" y="253"/>
                  <a:pt x="1348" y="244"/>
                </a:cubicBezTo>
                <a:cubicBezTo>
                  <a:pt x="1482" y="236"/>
                  <a:pt x="1595" y="215"/>
                  <a:pt x="1700" y="192"/>
                </a:cubicBezTo>
                <a:cubicBezTo>
                  <a:pt x="1805" y="169"/>
                  <a:pt x="1912" y="133"/>
                  <a:pt x="1977" y="105"/>
                </a:cubicBezTo>
                <a:cubicBezTo>
                  <a:pt x="2042" y="77"/>
                  <a:pt x="2065" y="38"/>
                  <a:pt x="2088" y="2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1676400" y="4800600"/>
            <a:ext cx="5980113" cy="8302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-108" charset="0"/>
                <a:sym typeface="Wingdings" pitchFamily="-108" charset="2"/>
              </a:rPr>
              <a:t>Medium &amp; high energy electrons </a:t>
            </a:r>
          </a:p>
          <a:p>
            <a:r>
              <a:rPr lang="en-US" dirty="0">
                <a:solidFill>
                  <a:schemeClr val="bg1"/>
                </a:solidFill>
                <a:latin typeface="Arial" pitchFamily="-108" charset="0"/>
                <a:sym typeface="Wingdings" pitchFamily="-108" charset="2"/>
              </a:rPr>
              <a:t>      subauroral zone [~55-65</a:t>
            </a:r>
            <a:r>
              <a:rPr lang="en-US" baseline="30000" dirty="0">
                <a:solidFill>
                  <a:schemeClr val="bg1"/>
                </a:solidFill>
                <a:latin typeface="Arial" pitchFamily="-108" charset="0"/>
                <a:sym typeface="Wingdings" pitchFamily="-108" charset="2"/>
              </a:rPr>
              <a:t>o</a:t>
            </a:r>
            <a:r>
              <a:rPr lang="en-US" dirty="0">
                <a:solidFill>
                  <a:schemeClr val="bg1"/>
                </a:solidFill>
                <a:latin typeface="Arial" pitchFamily="-108" charset="0"/>
                <a:sym typeface="Wingdings" pitchFamily="-108" charset="2"/>
              </a:rPr>
              <a:t> geom. lat.]</a:t>
            </a:r>
            <a:endParaRPr lang="en-US" dirty="0">
              <a:solidFill>
                <a:schemeClr val="bg1"/>
              </a:solidFill>
              <a:latin typeface="Arial" pitchFamily="-108" charset="0"/>
            </a:endParaRPr>
          </a:p>
        </p:txBody>
      </p:sp>
      <p:sp>
        <p:nvSpPr>
          <p:cNvPr id="10257" name="Line 31"/>
          <p:cNvSpPr>
            <a:spLocks noChangeShapeType="1"/>
          </p:cNvSpPr>
          <p:nvPr/>
        </p:nvSpPr>
        <p:spPr bwMode="auto">
          <a:xfrm flipV="1">
            <a:off x="4648200" y="3352800"/>
            <a:ext cx="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2768600" y="2514600"/>
            <a:ext cx="3733800" cy="990600"/>
            <a:chOff x="1744" y="1584"/>
            <a:chExt cx="2352" cy="624"/>
          </a:xfrm>
        </p:grpSpPr>
        <p:sp>
          <p:nvSpPr>
            <p:cNvPr id="10273" name="Line 17"/>
            <p:cNvSpPr>
              <a:spLocks noChangeShapeType="1"/>
            </p:cNvSpPr>
            <p:nvPr/>
          </p:nvSpPr>
          <p:spPr bwMode="auto">
            <a:xfrm flipH="1">
              <a:off x="3840" y="1632"/>
              <a:ext cx="0" cy="38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74" name="Freeform 21"/>
            <p:cNvSpPr>
              <a:spLocks/>
            </p:cNvSpPr>
            <p:nvPr/>
          </p:nvSpPr>
          <p:spPr bwMode="auto">
            <a:xfrm>
              <a:off x="1744" y="1768"/>
              <a:ext cx="2352" cy="440"/>
            </a:xfrm>
            <a:custGeom>
              <a:avLst/>
              <a:gdLst>
                <a:gd name="T0" fmla="*/ 0 w 2352"/>
                <a:gd name="T1" fmla="*/ 2147483647 h 335"/>
                <a:gd name="T2" fmla="*/ 130 w 2352"/>
                <a:gd name="T3" fmla="*/ 2147483647 h 335"/>
                <a:gd name="T4" fmla="*/ 424 w 2352"/>
                <a:gd name="T5" fmla="*/ 2147483647 h 335"/>
                <a:gd name="T6" fmla="*/ 736 w 2352"/>
                <a:gd name="T7" fmla="*/ 2147483647 h 335"/>
                <a:gd name="T8" fmla="*/ 1016 w 2352"/>
                <a:gd name="T9" fmla="*/ 2147483647 h 335"/>
                <a:gd name="T10" fmla="*/ 1480 w 2352"/>
                <a:gd name="T11" fmla="*/ 2147483647 h 335"/>
                <a:gd name="T12" fmla="*/ 1888 w 2352"/>
                <a:gd name="T13" fmla="*/ 2147483647 h 335"/>
                <a:gd name="T14" fmla="*/ 2189 w 2352"/>
                <a:gd name="T15" fmla="*/ 2147483647 h 335"/>
                <a:gd name="T16" fmla="*/ 2352 w 2352"/>
                <a:gd name="T17" fmla="*/ 0 h 3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52"/>
                <a:gd name="T28" fmla="*/ 0 h 335"/>
                <a:gd name="T29" fmla="*/ 2352 w 2352"/>
                <a:gd name="T30" fmla="*/ 335 h 3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52" h="335">
                  <a:moveTo>
                    <a:pt x="0" y="8"/>
                  </a:moveTo>
                  <a:cubicBezTo>
                    <a:pt x="20" y="35"/>
                    <a:pt x="59" y="125"/>
                    <a:pt x="130" y="168"/>
                  </a:cubicBezTo>
                  <a:cubicBezTo>
                    <a:pt x="201" y="211"/>
                    <a:pt x="323" y="247"/>
                    <a:pt x="424" y="269"/>
                  </a:cubicBezTo>
                  <a:cubicBezTo>
                    <a:pt x="525" y="291"/>
                    <a:pt x="637" y="291"/>
                    <a:pt x="736" y="302"/>
                  </a:cubicBezTo>
                  <a:cubicBezTo>
                    <a:pt x="835" y="313"/>
                    <a:pt x="892" y="333"/>
                    <a:pt x="1016" y="334"/>
                  </a:cubicBezTo>
                  <a:cubicBezTo>
                    <a:pt x="1140" y="335"/>
                    <a:pt x="1335" y="322"/>
                    <a:pt x="1480" y="310"/>
                  </a:cubicBezTo>
                  <a:cubicBezTo>
                    <a:pt x="1625" y="298"/>
                    <a:pt x="1770" y="287"/>
                    <a:pt x="1888" y="262"/>
                  </a:cubicBezTo>
                  <a:cubicBezTo>
                    <a:pt x="2006" y="237"/>
                    <a:pt x="2112" y="204"/>
                    <a:pt x="2189" y="160"/>
                  </a:cubicBezTo>
                  <a:cubicBezTo>
                    <a:pt x="2266" y="116"/>
                    <a:pt x="2318" y="33"/>
                    <a:pt x="2352" y="0"/>
                  </a:cubicBezTo>
                </a:path>
              </a:pathLst>
            </a:custGeom>
            <a:noFill/>
            <a:ln w="76200" cap="flat" cmpd="sng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75" name="Line 22"/>
            <p:cNvSpPr>
              <a:spLocks noChangeShapeType="1"/>
            </p:cNvSpPr>
            <p:nvPr/>
          </p:nvSpPr>
          <p:spPr bwMode="auto">
            <a:xfrm flipH="1">
              <a:off x="2592" y="1920"/>
              <a:ext cx="96" cy="28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76" name="Line 23"/>
            <p:cNvSpPr>
              <a:spLocks noChangeShapeType="1"/>
            </p:cNvSpPr>
            <p:nvPr/>
          </p:nvSpPr>
          <p:spPr bwMode="auto">
            <a:xfrm flipH="1">
              <a:off x="2784" y="1920"/>
              <a:ext cx="96" cy="28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77" name="Line 24"/>
            <p:cNvSpPr>
              <a:spLocks noChangeShapeType="1"/>
            </p:cNvSpPr>
            <p:nvPr/>
          </p:nvSpPr>
          <p:spPr bwMode="auto">
            <a:xfrm flipH="1">
              <a:off x="3024" y="1920"/>
              <a:ext cx="96" cy="28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78" name="Line 25"/>
            <p:cNvSpPr>
              <a:spLocks noChangeShapeType="1"/>
            </p:cNvSpPr>
            <p:nvPr/>
          </p:nvSpPr>
          <p:spPr bwMode="auto">
            <a:xfrm flipH="1">
              <a:off x="3216" y="1872"/>
              <a:ext cx="96" cy="28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79" name="Line 26"/>
            <p:cNvSpPr>
              <a:spLocks noChangeShapeType="1"/>
            </p:cNvSpPr>
            <p:nvPr/>
          </p:nvSpPr>
          <p:spPr bwMode="auto">
            <a:xfrm flipH="1">
              <a:off x="3408" y="1824"/>
              <a:ext cx="96" cy="28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80" name="Line 27"/>
            <p:cNvSpPr>
              <a:spLocks noChangeShapeType="1"/>
            </p:cNvSpPr>
            <p:nvPr/>
          </p:nvSpPr>
          <p:spPr bwMode="auto">
            <a:xfrm flipH="1">
              <a:off x="2400" y="1872"/>
              <a:ext cx="96" cy="28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81" name="Line 28"/>
            <p:cNvSpPr>
              <a:spLocks noChangeShapeType="1"/>
            </p:cNvSpPr>
            <p:nvPr/>
          </p:nvSpPr>
          <p:spPr bwMode="auto">
            <a:xfrm flipH="1">
              <a:off x="2160" y="1824"/>
              <a:ext cx="96" cy="28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82" name="Line 29"/>
            <p:cNvSpPr>
              <a:spLocks noChangeShapeType="1"/>
            </p:cNvSpPr>
            <p:nvPr/>
          </p:nvSpPr>
          <p:spPr bwMode="auto">
            <a:xfrm flipH="1">
              <a:off x="1968" y="1728"/>
              <a:ext cx="96" cy="28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83" name="Line 30"/>
            <p:cNvSpPr>
              <a:spLocks noChangeShapeType="1"/>
            </p:cNvSpPr>
            <p:nvPr/>
          </p:nvSpPr>
          <p:spPr bwMode="auto">
            <a:xfrm flipH="1">
              <a:off x="3600" y="1776"/>
              <a:ext cx="96" cy="28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84" name="Freeform 65"/>
            <p:cNvSpPr>
              <a:spLocks/>
            </p:cNvSpPr>
            <p:nvPr/>
          </p:nvSpPr>
          <p:spPr bwMode="auto">
            <a:xfrm>
              <a:off x="2016" y="1584"/>
              <a:ext cx="1776" cy="350"/>
            </a:xfrm>
            <a:custGeom>
              <a:avLst/>
              <a:gdLst>
                <a:gd name="T0" fmla="*/ 0 w 2088"/>
                <a:gd name="T1" fmla="*/ 0 h 253"/>
                <a:gd name="T2" fmla="*/ 3 w 2088"/>
                <a:gd name="T3" fmla="*/ 2147483647 h 253"/>
                <a:gd name="T4" fmla="*/ 3 w 2088"/>
                <a:gd name="T5" fmla="*/ 2147483647 h 253"/>
                <a:gd name="T6" fmla="*/ 3 w 2088"/>
                <a:gd name="T7" fmla="*/ 2147483647 h 253"/>
                <a:gd name="T8" fmla="*/ 3 w 2088"/>
                <a:gd name="T9" fmla="*/ 2147483647 h 253"/>
                <a:gd name="T10" fmla="*/ 3 w 2088"/>
                <a:gd name="T11" fmla="*/ 2147483647 h 253"/>
                <a:gd name="T12" fmla="*/ 3 w 2088"/>
                <a:gd name="T13" fmla="*/ 2147483647 h 253"/>
                <a:gd name="T14" fmla="*/ 3 w 2088"/>
                <a:gd name="T15" fmla="*/ 2147483647 h 253"/>
                <a:gd name="T16" fmla="*/ 3 w 2088"/>
                <a:gd name="T17" fmla="*/ 2147483647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8"/>
                <a:gd name="T28" fmla="*/ 0 h 253"/>
                <a:gd name="T29" fmla="*/ 2088 w 2088"/>
                <a:gd name="T30" fmla="*/ 253 h 2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8" h="253">
                  <a:moveTo>
                    <a:pt x="0" y="0"/>
                  </a:moveTo>
                  <a:cubicBezTo>
                    <a:pt x="15" y="18"/>
                    <a:pt x="30" y="79"/>
                    <a:pt x="90" y="110"/>
                  </a:cubicBezTo>
                  <a:cubicBezTo>
                    <a:pt x="150" y="142"/>
                    <a:pt x="270" y="166"/>
                    <a:pt x="359" y="186"/>
                  </a:cubicBezTo>
                  <a:cubicBezTo>
                    <a:pt x="449" y="206"/>
                    <a:pt x="539" y="223"/>
                    <a:pt x="629" y="233"/>
                  </a:cubicBezTo>
                  <a:cubicBezTo>
                    <a:pt x="719" y="242"/>
                    <a:pt x="779" y="242"/>
                    <a:pt x="899" y="244"/>
                  </a:cubicBezTo>
                  <a:cubicBezTo>
                    <a:pt x="1019" y="246"/>
                    <a:pt x="1214" y="253"/>
                    <a:pt x="1348" y="244"/>
                  </a:cubicBezTo>
                  <a:cubicBezTo>
                    <a:pt x="1482" y="236"/>
                    <a:pt x="1595" y="215"/>
                    <a:pt x="1700" y="192"/>
                  </a:cubicBezTo>
                  <a:cubicBezTo>
                    <a:pt x="1805" y="169"/>
                    <a:pt x="1912" y="133"/>
                    <a:pt x="1977" y="105"/>
                  </a:cubicBezTo>
                  <a:cubicBezTo>
                    <a:pt x="2042" y="77"/>
                    <a:pt x="2065" y="38"/>
                    <a:pt x="2088" y="21"/>
                  </a:cubicBezTo>
                </a:path>
              </a:pathLst>
            </a:custGeom>
            <a:noFill/>
            <a:ln w="76200" cap="flat" cmpd="sng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259" name="Text Box 80"/>
          <p:cNvSpPr txBox="1">
            <a:spLocks noChangeArrowheads="1"/>
          </p:cNvSpPr>
          <p:nvPr/>
        </p:nvSpPr>
        <p:spPr bwMode="auto">
          <a:xfrm>
            <a:off x="4267200" y="1889125"/>
            <a:ext cx="226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pitchFamily="-108" charset="0"/>
              </a:rPr>
              <a:t>90</a:t>
            </a:r>
            <a:r>
              <a:rPr lang="en-US" sz="2000" baseline="30000" dirty="0">
                <a:latin typeface="Arial" pitchFamily="-108" charset="0"/>
              </a:rPr>
              <a:t>o</a:t>
            </a:r>
            <a:r>
              <a:rPr lang="en-US" sz="2000" dirty="0">
                <a:latin typeface="Arial" pitchFamily="-108" charset="0"/>
              </a:rPr>
              <a:t>N geomagnetic</a:t>
            </a:r>
            <a:endParaRPr lang="en-US" sz="2000" baseline="30000" dirty="0">
              <a:latin typeface="Arial" pitchFamily="-108" charset="0"/>
            </a:endParaRP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31825" y="990600"/>
            <a:ext cx="7815263" cy="2209800"/>
            <a:chOff x="398" y="624"/>
            <a:chExt cx="4923" cy="1392"/>
          </a:xfrm>
        </p:grpSpPr>
        <p:sp>
          <p:nvSpPr>
            <p:cNvPr id="10261" name="Text Box 18"/>
            <p:cNvSpPr txBox="1">
              <a:spLocks noChangeArrowheads="1"/>
            </p:cNvSpPr>
            <p:nvPr/>
          </p:nvSpPr>
          <p:spPr bwMode="auto">
            <a:xfrm>
              <a:off x="398" y="624"/>
              <a:ext cx="4923" cy="523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itchFamily="-108" charset="0"/>
                </a:rPr>
                <a:t>   Lower energy </a:t>
              </a:r>
            </a:p>
            <a:p>
              <a:r>
                <a:rPr lang="en-US" dirty="0">
                  <a:solidFill>
                    <a:schemeClr val="bg1"/>
                  </a:solidFill>
                  <a:latin typeface="Arial" pitchFamily="-108" charset="0"/>
                </a:rPr>
                <a:t>Auroral electrons </a:t>
              </a:r>
              <a:r>
                <a:rPr lang="en-US" dirty="0">
                  <a:solidFill>
                    <a:schemeClr val="bg1"/>
                  </a:solidFill>
                  <a:latin typeface="Arial" pitchFamily="-108" charset="0"/>
                  <a:sym typeface="Wingdings" pitchFamily="-108" charset="2"/>
                </a:rPr>
                <a:t> auroral zone [~62-75</a:t>
              </a:r>
              <a:r>
                <a:rPr lang="en-US" baseline="30000" dirty="0">
                  <a:solidFill>
                    <a:schemeClr val="bg1"/>
                  </a:solidFill>
                  <a:latin typeface="Arial" pitchFamily="-108" charset="0"/>
                  <a:sym typeface="Wingdings" pitchFamily="-108" charset="2"/>
                </a:rPr>
                <a:t>o</a:t>
              </a:r>
              <a:r>
                <a:rPr lang="en-US" dirty="0">
                  <a:solidFill>
                    <a:schemeClr val="bg1"/>
                  </a:solidFill>
                  <a:latin typeface="Arial" pitchFamily="-108" charset="0"/>
                  <a:sym typeface="Wingdings" pitchFamily="-108" charset="2"/>
                </a:rPr>
                <a:t> geomag. lat.]</a:t>
              </a:r>
              <a:endParaRPr lang="en-US" dirty="0">
                <a:solidFill>
                  <a:schemeClr val="bg1"/>
                </a:solidFill>
                <a:latin typeface="Arial" pitchFamily="-108" charset="0"/>
              </a:endParaRPr>
            </a:p>
          </p:txBody>
        </p:sp>
        <p:sp>
          <p:nvSpPr>
            <p:cNvPr id="10262" name="Freeform 19"/>
            <p:cNvSpPr>
              <a:spLocks/>
            </p:cNvSpPr>
            <p:nvPr/>
          </p:nvSpPr>
          <p:spPr bwMode="auto">
            <a:xfrm>
              <a:off x="2208" y="1488"/>
              <a:ext cx="1344" cy="240"/>
            </a:xfrm>
            <a:custGeom>
              <a:avLst/>
              <a:gdLst>
                <a:gd name="T0" fmla="*/ 0 w 2088"/>
                <a:gd name="T1" fmla="*/ 0 h 253"/>
                <a:gd name="T2" fmla="*/ 1 w 2088"/>
                <a:gd name="T3" fmla="*/ 9 h 253"/>
                <a:gd name="T4" fmla="*/ 1 w 2088"/>
                <a:gd name="T5" fmla="*/ 9 h 253"/>
                <a:gd name="T6" fmla="*/ 1 w 2088"/>
                <a:gd name="T7" fmla="*/ 9 h 253"/>
                <a:gd name="T8" fmla="*/ 1 w 2088"/>
                <a:gd name="T9" fmla="*/ 9 h 253"/>
                <a:gd name="T10" fmla="*/ 1 w 2088"/>
                <a:gd name="T11" fmla="*/ 9 h 253"/>
                <a:gd name="T12" fmla="*/ 1 w 2088"/>
                <a:gd name="T13" fmla="*/ 9 h 253"/>
                <a:gd name="T14" fmla="*/ 1 w 2088"/>
                <a:gd name="T15" fmla="*/ 9 h 253"/>
                <a:gd name="T16" fmla="*/ 1 w 2088"/>
                <a:gd name="T17" fmla="*/ 9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8"/>
                <a:gd name="T28" fmla="*/ 0 h 253"/>
                <a:gd name="T29" fmla="*/ 2088 w 2088"/>
                <a:gd name="T30" fmla="*/ 253 h 2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8" h="253">
                  <a:moveTo>
                    <a:pt x="0" y="0"/>
                  </a:moveTo>
                  <a:cubicBezTo>
                    <a:pt x="15" y="18"/>
                    <a:pt x="30" y="79"/>
                    <a:pt x="90" y="110"/>
                  </a:cubicBezTo>
                  <a:cubicBezTo>
                    <a:pt x="150" y="142"/>
                    <a:pt x="270" y="166"/>
                    <a:pt x="359" y="186"/>
                  </a:cubicBezTo>
                  <a:cubicBezTo>
                    <a:pt x="449" y="206"/>
                    <a:pt x="539" y="223"/>
                    <a:pt x="629" y="233"/>
                  </a:cubicBezTo>
                  <a:cubicBezTo>
                    <a:pt x="719" y="242"/>
                    <a:pt x="779" y="242"/>
                    <a:pt x="899" y="244"/>
                  </a:cubicBezTo>
                  <a:cubicBezTo>
                    <a:pt x="1019" y="246"/>
                    <a:pt x="1214" y="253"/>
                    <a:pt x="1348" y="244"/>
                  </a:cubicBezTo>
                  <a:cubicBezTo>
                    <a:pt x="1482" y="236"/>
                    <a:pt x="1595" y="215"/>
                    <a:pt x="1700" y="192"/>
                  </a:cubicBezTo>
                  <a:cubicBezTo>
                    <a:pt x="1805" y="169"/>
                    <a:pt x="1912" y="133"/>
                    <a:pt x="1977" y="105"/>
                  </a:cubicBezTo>
                  <a:cubicBezTo>
                    <a:pt x="2042" y="77"/>
                    <a:pt x="2065" y="38"/>
                    <a:pt x="2088" y="21"/>
                  </a:cubicBezTo>
                </a:path>
              </a:pathLst>
            </a:custGeom>
            <a:noFill/>
            <a:ln w="76200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63" name="Freeform 20"/>
            <p:cNvSpPr>
              <a:spLocks/>
            </p:cNvSpPr>
            <p:nvPr/>
          </p:nvSpPr>
          <p:spPr bwMode="auto">
            <a:xfrm>
              <a:off x="1920" y="1632"/>
              <a:ext cx="2016" cy="384"/>
            </a:xfrm>
            <a:custGeom>
              <a:avLst/>
              <a:gdLst>
                <a:gd name="T0" fmla="*/ 0 w 2088"/>
                <a:gd name="T1" fmla="*/ 0 h 253"/>
                <a:gd name="T2" fmla="*/ 14 w 2088"/>
                <a:gd name="T3" fmla="*/ 2147483647 h 253"/>
                <a:gd name="T4" fmla="*/ 14 w 2088"/>
                <a:gd name="T5" fmla="*/ 2147483647 h 253"/>
                <a:gd name="T6" fmla="*/ 17 w 2088"/>
                <a:gd name="T7" fmla="*/ 2147483647 h 253"/>
                <a:gd name="T8" fmla="*/ 27 w 2088"/>
                <a:gd name="T9" fmla="*/ 2147483647 h 253"/>
                <a:gd name="T10" fmla="*/ 38 w 2088"/>
                <a:gd name="T11" fmla="*/ 2147483647 h 253"/>
                <a:gd name="T12" fmla="*/ 48 w 2088"/>
                <a:gd name="T13" fmla="*/ 2147483647 h 253"/>
                <a:gd name="T14" fmla="*/ 56 w 2088"/>
                <a:gd name="T15" fmla="*/ 2147483647 h 253"/>
                <a:gd name="T16" fmla="*/ 59 w 2088"/>
                <a:gd name="T17" fmla="*/ 2147483647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8"/>
                <a:gd name="T28" fmla="*/ 0 h 253"/>
                <a:gd name="T29" fmla="*/ 2088 w 2088"/>
                <a:gd name="T30" fmla="*/ 253 h 2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8" h="253">
                  <a:moveTo>
                    <a:pt x="0" y="0"/>
                  </a:moveTo>
                  <a:cubicBezTo>
                    <a:pt x="15" y="18"/>
                    <a:pt x="30" y="79"/>
                    <a:pt x="90" y="110"/>
                  </a:cubicBezTo>
                  <a:cubicBezTo>
                    <a:pt x="150" y="142"/>
                    <a:pt x="270" y="166"/>
                    <a:pt x="359" y="186"/>
                  </a:cubicBezTo>
                  <a:cubicBezTo>
                    <a:pt x="449" y="206"/>
                    <a:pt x="539" y="223"/>
                    <a:pt x="629" y="233"/>
                  </a:cubicBezTo>
                  <a:cubicBezTo>
                    <a:pt x="719" y="242"/>
                    <a:pt x="779" y="242"/>
                    <a:pt x="899" y="244"/>
                  </a:cubicBezTo>
                  <a:cubicBezTo>
                    <a:pt x="1019" y="246"/>
                    <a:pt x="1214" y="253"/>
                    <a:pt x="1348" y="244"/>
                  </a:cubicBezTo>
                  <a:cubicBezTo>
                    <a:pt x="1482" y="236"/>
                    <a:pt x="1595" y="215"/>
                    <a:pt x="1700" y="192"/>
                  </a:cubicBezTo>
                  <a:cubicBezTo>
                    <a:pt x="1805" y="169"/>
                    <a:pt x="1912" y="133"/>
                    <a:pt x="1977" y="105"/>
                  </a:cubicBezTo>
                  <a:cubicBezTo>
                    <a:pt x="2042" y="77"/>
                    <a:pt x="2065" y="38"/>
                    <a:pt x="2088" y="21"/>
                  </a:cubicBezTo>
                </a:path>
              </a:pathLst>
            </a:custGeom>
            <a:noFill/>
            <a:ln w="76200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64" name="Line 21"/>
            <p:cNvSpPr>
              <a:spLocks noChangeShapeType="1"/>
            </p:cNvSpPr>
            <p:nvPr/>
          </p:nvSpPr>
          <p:spPr bwMode="auto">
            <a:xfrm>
              <a:off x="3024" y="1728"/>
              <a:ext cx="96" cy="28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65" name="Line 22"/>
            <p:cNvSpPr>
              <a:spLocks noChangeShapeType="1"/>
            </p:cNvSpPr>
            <p:nvPr/>
          </p:nvSpPr>
          <p:spPr bwMode="auto">
            <a:xfrm>
              <a:off x="3168" y="1680"/>
              <a:ext cx="144" cy="28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66" name="Line 23"/>
            <p:cNvSpPr>
              <a:spLocks noChangeShapeType="1"/>
            </p:cNvSpPr>
            <p:nvPr/>
          </p:nvSpPr>
          <p:spPr bwMode="auto">
            <a:xfrm>
              <a:off x="3360" y="1632"/>
              <a:ext cx="192" cy="28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67" name="Line 24"/>
            <p:cNvSpPr>
              <a:spLocks noChangeShapeType="1"/>
            </p:cNvSpPr>
            <p:nvPr/>
          </p:nvSpPr>
          <p:spPr bwMode="auto">
            <a:xfrm>
              <a:off x="3552" y="1536"/>
              <a:ext cx="240" cy="28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68" name="Line 25"/>
            <p:cNvSpPr>
              <a:spLocks noChangeShapeType="1"/>
            </p:cNvSpPr>
            <p:nvPr/>
          </p:nvSpPr>
          <p:spPr bwMode="auto">
            <a:xfrm>
              <a:off x="2784" y="1728"/>
              <a:ext cx="96" cy="28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69" name="Line 26"/>
            <p:cNvSpPr>
              <a:spLocks noChangeShapeType="1"/>
            </p:cNvSpPr>
            <p:nvPr/>
          </p:nvSpPr>
          <p:spPr bwMode="auto">
            <a:xfrm>
              <a:off x="2592" y="1728"/>
              <a:ext cx="48" cy="24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70" name="Line 27"/>
            <p:cNvSpPr>
              <a:spLocks noChangeShapeType="1"/>
            </p:cNvSpPr>
            <p:nvPr/>
          </p:nvSpPr>
          <p:spPr bwMode="auto">
            <a:xfrm>
              <a:off x="2400" y="1680"/>
              <a:ext cx="48" cy="28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71" name="Line 28"/>
            <p:cNvSpPr>
              <a:spLocks noChangeShapeType="1"/>
            </p:cNvSpPr>
            <p:nvPr/>
          </p:nvSpPr>
          <p:spPr bwMode="auto">
            <a:xfrm>
              <a:off x="2160" y="1536"/>
              <a:ext cx="48" cy="33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72" name="Line 29"/>
            <p:cNvSpPr>
              <a:spLocks noChangeShapeType="1"/>
            </p:cNvSpPr>
            <p:nvPr/>
          </p:nvSpPr>
          <p:spPr bwMode="auto">
            <a:xfrm>
              <a:off x="3552" y="1152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Times New Roman" pitchFamily="-108" charset="0"/>
              </a:rPr>
              <a:t> </a:t>
            </a:r>
          </a:p>
        </p:txBody>
      </p:sp>
      <p:sp>
        <p:nvSpPr>
          <p:cNvPr id="11267" name="Oval 2" descr="IMG_7132"/>
          <p:cNvSpPr>
            <a:spLocks noChangeArrowheads="1"/>
          </p:cNvSpPr>
          <p:nvPr/>
        </p:nvSpPr>
        <p:spPr bwMode="auto">
          <a:xfrm>
            <a:off x="1449388" y="2516188"/>
            <a:ext cx="6399212" cy="6399212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4495800"/>
            <a:ext cx="91440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228600"/>
            <a:ext cx="919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 pitchFamily="-108" charset="0"/>
              </a:rPr>
              <a:t>Proton Precipitation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6477000" y="2438400"/>
            <a:ext cx="152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752600" y="2208213"/>
            <a:ext cx="4781550" cy="1601787"/>
            <a:chOff x="1104" y="1190"/>
            <a:chExt cx="3012" cy="1009"/>
          </a:xfrm>
        </p:grpSpPr>
        <p:sp>
          <p:nvSpPr>
            <p:cNvPr id="11296" name="Text Box 8"/>
            <p:cNvSpPr txBox="1">
              <a:spLocks noChangeArrowheads="1"/>
            </p:cNvSpPr>
            <p:nvPr/>
          </p:nvSpPr>
          <p:spPr bwMode="auto">
            <a:xfrm>
              <a:off x="1104" y="1949"/>
              <a:ext cx="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rial" pitchFamily="-108" charset="0"/>
                </a:rPr>
                <a:t>40</a:t>
              </a:r>
              <a:r>
                <a:rPr lang="en-US" sz="2000" baseline="30000" dirty="0">
                  <a:latin typeface="Arial" pitchFamily="-108" charset="0"/>
                </a:rPr>
                <a:t>o</a:t>
              </a:r>
            </a:p>
          </p:txBody>
        </p:sp>
        <p:sp>
          <p:nvSpPr>
            <p:cNvPr id="11297" name="Text Box 9"/>
            <p:cNvSpPr txBox="1">
              <a:spLocks noChangeArrowheads="1"/>
            </p:cNvSpPr>
            <p:nvPr/>
          </p:nvSpPr>
          <p:spPr bwMode="auto">
            <a:xfrm>
              <a:off x="1328" y="1680"/>
              <a:ext cx="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rial" pitchFamily="-108" charset="0"/>
                </a:rPr>
                <a:t>50</a:t>
              </a:r>
              <a:r>
                <a:rPr lang="en-US" sz="2000" baseline="30000" dirty="0">
                  <a:latin typeface="Arial" pitchFamily="-108" charset="0"/>
                </a:rPr>
                <a:t>o</a:t>
              </a:r>
            </a:p>
          </p:txBody>
        </p:sp>
        <p:sp>
          <p:nvSpPr>
            <p:cNvPr id="11298" name="Text Box 10"/>
            <p:cNvSpPr txBox="1">
              <a:spLocks noChangeArrowheads="1"/>
            </p:cNvSpPr>
            <p:nvPr/>
          </p:nvSpPr>
          <p:spPr bwMode="auto">
            <a:xfrm>
              <a:off x="1616" y="1488"/>
              <a:ext cx="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rial" pitchFamily="-108" charset="0"/>
                </a:rPr>
                <a:t>60</a:t>
              </a:r>
              <a:r>
                <a:rPr lang="en-US" sz="2000" baseline="30000" dirty="0">
                  <a:latin typeface="Arial" pitchFamily="-108" charset="0"/>
                </a:rPr>
                <a:t>o</a:t>
              </a:r>
            </a:p>
          </p:txBody>
        </p:sp>
        <p:sp>
          <p:nvSpPr>
            <p:cNvPr id="11299" name="Text Box 11"/>
            <p:cNvSpPr txBox="1">
              <a:spLocks noChangeArrowheads="1"/>
            </p:cNvSpPr>
            <p:nvPr/>
          </p:nvSpPr>
          <p:spPr bwMode="auto">
            <a:xfrm>
              <a:off x="1904" y="1334"/>
              <a:ext cx="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rial" pitchFamily="-108" charset="0"/>
                </a:rPr>
                <a:t>70</a:t>
              </a:r>
              <a:r>
                <a:rPr lang="en-US" sz="2000" baseline="30000" dirty="0">
                  <a:latin typeface="Arial" pitchFamily="-108" charset="0"/>
                </a:rPr>
                <a:t>o</a:t>
              </a:r>
            </a:p>
          </p:txBody>
        </p:sp>
        <p:sp>
          <p:nvSpPr>
            <p:cNvPr id="11300" name="Text Box 12"/>
            <p:cNvSpPr txBox="1">
              <a:spLocks noChangeArrowheads="1"/>
            </p:cNvSpPr>
            <p:nvPr/>
          </p:nvSpPr>
          <p:spPr bwMode="auto">
            <a:xfrm>
              <a:off x="2240" y="1248"/>
              <a:ext cx="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rial" pitchFamily="-108" charset="0"/>
                </a:rPr>
                <a:t>80</a:t>
              </a:r>
              <a:r>
                <a:rPr lang="en-US" sz="2000" baseline="30000" dirty="0">
                  <a:latin typeface="Arial" pitchFamily="-108" charset="0"/>
                </a:rPr>
                <a:t>o</a:t>
              </a:r>
            </a:p>
          </p:txBody>
        </p:sp>
        <p:sp>
          <p:nvSpPr>
            <p:cNvPr id="11301" name="Text Box 13"/>
            <p:cNvSpPr txBox="1">
              <a:spLocks noChangeArrowheads="1"/>
            </p:cNvSpPr>
            <p:nvPr/>
          </p:nvSpPr>
          <p:spPr bwMode="auto">
            <a:xfrm>
              <a:off x="2688" y="1190"/>
              <a:ext cx="14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rial" pitchFamily="-108" charset="0"/>
                </a:rPr>
                <a:t>90</a:t>
              </a:r>
              <a:r>
                <a:rPr lang="en-US" sz="2000" baseline="30000" dirty="0">
                  <a:latin typeface="Arial" pitchFamily="-108" charset="0"/>
                </a:rPr>
                <a:t>o</a:t>
              </a:r>
              <a:r>
                <a:rPr lang="en-US" sz="2000" dirty="0">
                  <a:latin typeface="Arial" pitchFamily="-108" charset="0"/>
                </a:rPr>
                <a:t>N geomagnetic</a:t>
              </a:r>
              <a:endParaRPr lang="en-US" sz="2000" baseline="30000" dirty="0">
                <a:latin typeface="Arial" pitchFamily="-108" charset="0"/>
              </a:endParaRPr>
            </a:p>
          </p:txBody>
        </p:sp>
      </p:grpSp>
      <p:sp>
        <p:nvSpPr>
          <p:cNvPr id="11274" name="Freeform 35"/>
          <p:cNvSpPr>
            <a:spLocks/>
          </p:cNvSpPr>
          <p:nvPr/>
        </p:nvSpPr>
        <p:spPr bwMode="auto">
          <a:xfrm>
            <a:off x="2895600" y="3048000"/>
            <a:ext cx="3581400" cy="533400"/>
          </a:xfrm>
          <a:custGeom>
            <a:avLst/>
            <a:gdLst>
              <a:gd name="T0" fmla="*/ 0 w 2088"/>
              <a:gd name="T1" fmla="*/ 0 h 253"/>
              <a:gd name="T2" fmla="*/ 2147483647 w 2088"/>
              <a:gd name="T3" fmla="*/ 2147483647 h 253"/>
              <a:gd name="T4" fmla="*/ 2147483647 w 2088"/>
              <a:gd name="T5" fmla="*/ 2147483647 h 253"/>
              <a:gd name="T6" fmla="*/ 2147483647 w 2088"/>
              <a:gd name="T7" fmla="*/ 2147483647 h 253"/>
              <a:gd name="T8" fmla="*/ 2147483647 w 2088"/>
              <a:gd name="T9" fmla="*/ 2147483647 h 253"/>
              <a:gd name="T10" fmla="*/ 2147483647 w 2088"/>
              <a:gd name="T11" fmla="*/ 2147483647 h 253"/>
              <a:gd name="T12" fmla="*/ 2147483647 w 2088"/>
              <a:gd name="T13" fmla="*/ 2147483647 h 253"/>
              <a:gd name="T14" fmla="*/ 2147483647 w 2088"/>
              <a:gd name="T15" fmla="*/ 2147483647 h 253"/>
              <a:gd name="T16" fmla="*/ 2147483647 w 2088"/>
              <a:gd name="T17" fmla="*/ 2147483647 h 2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88"/>
              <a:gd name="T28" fmla="*/ 0 h 253"/>
              <a:gd name="T29" fmla="*/ 2088 w 2088"/>
              <a:gd name="T30" fmla="*/ 253 h 2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88" h="253">
                <a:moveTo>
                  <a:pt x="0" y="0"/>
                </a:moveTo>
                <a:cubicBezTo>
                  <a:pt x="15" y="18"/>
                  <a:pt x="30" y="79"/>
                  <a:pt x="90" y="110"/>
                </a:cubicBezTo>
                <a:cubicBezTo>
                  <a:pt x="150" y="142"/>
                  <a:pt x="270" y="166"/>
                  <a:pt x="359" y="186"/>
                </a:cubicBezTo>
                <a:cubicBezTo>
                  <a:pt x="449" y="206"/>
                  <a:pt x="539" y="223"/>
                  <a:pt x="629" y="233"/>
                </a:cubicBezTo>
                <a:cubicBezTo>
                  <a:pt x="719" y="242"/>
                  <a:pt x="779" y="242"/>
                  <a:pt x="899" y="244"/>
                </a:cubicBezTo>
                <a:cubicBezTo>
                  <a:pt x="1019" y="246"/>
                  <a:pt x="1214" y="253"/>
                  <a:pt x="1348" y="244"/>
                </a:cubicBezTo>
                <a:cubicBezTo>
                  <a:pt x="1482" y="236"/>
                  <a:pt x="1595" y="215"/>
                  <a:pt x="1700" y="192"/>
                </a:cubicBezTo>
                <a:cubicBezTo>
                  <a:pt x="1805" y="169"/>
                  <a:pt x="1912" y="133"/>
                  <a:pt x="1977" y="105"/>
                </a:cubicBezTo>
                <a:cubicBezTo>
                  <a:pt x="2042" y="77"/>
                  <a:pt x="2065" y="38"/>
                  <a:pt x="2088" y="2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895600" y="838200"/>
            <a:ext cx="3581400" cy="2743200"/>
            <a:chOff x="1824" y="528"/>
            <a:chExt cx="2256" cy="1728"/>
          </a:xfrm>
        </p:grpSpPr>
        <p:sp>
          <p:nvSpPr>
            <p:cNvPr id="11283" name="Line 22"/>
            <p:cNvSpPr>
              <a:spLocks noChangeShapeType="1"/>
            </p:cNvSpPr>
            <p:nvPr/>
          </p:nvSpPr>
          <p:spPr bwMode="auto">
            <a:xfrm>
              <a:off x="2880" y="1584"/>
              <a:ext cx="48" cy="67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1824" y="528"/>
              <a:ext cx="2256" cy="1728"/>
              <a:chOff x="1824" y="528"/>
              <a:chExt cx="2256" cy="1728"/>
            </a:xfrm>
          </p:grpSpPr>
          <p:sp>
            <p:nvSpPr>
              <p:cNvPr id="11285" name="Freeform 16"/>
              <p:cNvSpPr>
                <a:spLocks/>
              </p:cNvSpPr>
              <p:nvPr/>
            </p:nvSpPr>
            <p:spPr bwMode="auto">
              <a:xfrm>
                <a:off x="1824" y="1920"/>
                <a:ext cx="2256" cy="336"/>
              </a:xfrm>
              <a:custGeom>
                <a:avLst/>
                <a:gdLst>
                  <a:gd name="T0" fmla="*/ 0 w 2088"/>
                  <a:gd name="T1" fmla="*/ 0 h 253"/>
                  <a:gd name="T2" fmla="*/ 361 w 2088"/>
                  <a:gd name="T3" fmla="*/ 18252 h 253"/>
                  <a:gd name="T4" fmla="*/ 1446 w 2088"/>
                  <a:gd name="T5" fmla="*/ 30742 h 253"/>
                  <a:gd name="T6" fmla="*/ 2538 w 2088"/>
                  <a:gd name="T7" fmla="*/ 38469 h 253"/>
                  <a:gd name="T8" fmla="*/ 3615 w 2088"/>
                  <a:gd name="T9" fmla="*/ 40270 h 253"/>
                  <a:gd name="T10" fmla="*/ 5433 w 2088"/>
                  <a:gd name="T11" fmla="*/ 40270 h 253"/>
                  <a:gd name="T12" fmla="*/ 6852 w 2088"/>
                  <a:gd name="T13" fmla="*/ 31737 h 253"/>
                  <a:gd name="T14" fmla="*/ 7962 w 2088"/>
                  <a:gd name="T15" fmla="*/ 17343 h 253"/>
                  <a:gd name="T16" fmla="*/ 8406 w 2088"/>
                  <a:gd name="T17" fmla="*/ 3434 h 2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8"/>
                  <a:gd name="T28" fmla="*/ 0 h 253"/>
                  <a:gd name="T29" fmla="*/ 2088 w 2088"/>
                  <a:gd name="T30" fmla="*/ 253 h 2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8" h="253">
                    <a:moveTo>
                      <a:pt x="0" y="0"/>
                    </a:moveTo>
                    <a:cubicBezTo>
                      <a:pt x="15" y="18"/>
                      <a:pt x="30" y="79"/>
                      <a:pt x="90" y="110"/>
                    </a:cubicBezTo>
                    <a:cubicBezTo>
                      <a:pt x="150" y="142"/>
                      <a:pt x="270" y="166"/>
                      <a:pt x="359" y="186"/>
                    </a:cubicBezTo>
                    <a:cubicBezTo>
                      <a:pt x="449" y="206"/>
                      <a:pt x="539" y="223"/>
                      <a:pt x="629" y="233"/>
                    </a:cubicBezTo>
                    <a:cubicBezTo>
                      <a:pt x="719" y="242"/>
                      <a:pt x="779" y="242"/>
                      <a:pt x="899" y="244"/>
                    </a:cubicBezTo>
                    <a:cubicBezTo>
                      <a:pt x="1019" y="246"/>
                      <a:pt x="1214" y="253"/>
                      <a:pt x="1348" y="244"/>
                    </a:cubicBezTo>
                    <a:cubicBezTo>
                      <a:pt x="1482" y="236"/>
                      <a:pt x="1595" y="215"/>
                      <a:pt x="1700" y="192"/>
                    </a:cubicBezTo>
                    <a:cubicBezTo>
                      <a:pt x="1805" y="169"/>
                      <a:pt x="1912" y="133"/>
                      <a:pt x="1977" y="105"/>
                    </a:cubicBezTo>
                    <a:cubicBezTo>
                      <a:pt x="2042" y="77"/>
                      <a:pt x="2065" y="38"/>
                      <a:pt x="2088" y="21"/>
                    </a:cubicBezTo>
                  </a:path>
                </a:pathLst>
              </a:custGeom>
              <a:noFill/>
              <a:ln w="571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86" name="Line 23"/>
              <p:cNvSpPr>
                <a:spLocks noChangeShapeType="1"/>
              </p:cNvSpPr>
              <p:nvPr/>
            </p:nvSpPr>
            <p:spPr bwMode="auto">
              <a:xfrm>
                <a:off x="2880" y="1584"/>
                <a:ext cx="384" cy="672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87" name="Line 24"/>
              <p:cNvSpPr>
                <a:spLocks noChangeShapeType="1"/>
              </p:cNvSpPr>
              <p:nvPr/>
            </p:nvSpPr>
            <p:spPr bwMode="auto">
              <a:xfrm>
                <a:off x="2880" y="1584"/>
                <a:ext cx="720" cy="624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88" name="Line 25"/>
              <p:cNvSpPr>
                <a:spLocks noChangeShapeType="1"/>
              </p:cNvSpPr>
              <p:nvPr/>
            </p:nvSpPr>
            <p:spPr bwMode="auto">
              <a:xfrm flipH="1">
                <a:off x="2592" y="1584"/>
                <a:ext cx="288" cy="672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89" name="Line 26"/>
              <p:cNvSpPr>
                <a:spLocks noChangeShapeType="1"/>
              </p:cNvSpPr>
              <p:nvPr/>
            </p:nvSpPr>
            <p:spPr bwMode="auto">
              <a:xfrm flipH="1">
                <a:off x="2208" y="1584"/>
                <a:ext cx="672" cy="57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90" name="Line 27"/>
              <p:cNvSpPr>
                <a:spLocks noChangeShapeType="1"/>
              </p:cNvSpPr>
              <p:nvPr/>
            </p:nvSpPr>
            <p:spPr bwMode="auto">
              <a:xfrm>
                <a:off x="2880" y="1584"/>
                <a:ext cx="1008" cy="48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91" name="Line 28"/>
              <p:cNvSpPr>
                <a:spLocks noChangeShapeType="1"/>
              </p:cNvSpPr>
              <p:nvPr/>
            </p:nvSpPr>
            <p:spPr bwMode="auto">
              <a:xfrm flipH="1">
                <a:off x="1920" y="1584"/>
                <a:ext cx="960" cy="48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2208" y="528"/>
                <a:ext cx="1467" cy="1158"/>
                <a:chOff x="2208" y="864"/>
                <a:chExt cx="1467" cy="1158"/>
              </a:xfrm>
            </p:grpSpPr>
            <p:sp>
              <p:nvSpPr>
                <p:cNvPr id="1129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287" y="864"/>
                  <a:ext cx="1265" cy="294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rial" pitchFamily="-108" charset="0"/>
                    </a:rPr>
                    <a:t>Solar protons</a:t>
                  </a:r>
                </a:p>
              </p:txBody>
            </p:sp>
            <p:sp>
              <p:nvSpPr>
                <p:cNvPr id="11294" name="Line 18"/>
                <p:cNvSpPr>
                  <a:spLocks noChangeShapeType="1"/>
                </p:cNvSpPr>
                <p:nvPr/>
              </p:nvSpPr>
              <p:spPr bwMode="auto">
                <a:xfrm>
                  <a:off x="2880" y="1152"/>
                  <a:ext cx="0" cy="38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9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208" y="1536"/>
                  <a:ext cx="1467" cy="48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/>
                    <a:t>    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Arial" pitchFamily="-108" charset="0"/>
                    </a:rPr>
                    <a:t>Polar Caps </a:t>
                  </a:r>
                </a:p>
                <a:p>
                  <a:r>
                    <a:rPr lang="en-US" sz="2000" dirty="0">
                      <a:solidFill>
                        <a:schemeClr val="bg1"/>
                      </a:solidFill>
                      <a:latin typeface="Arial" pitchFamily="-108" charset="0"/>
                    </a:rPr>
                    <a:t>&gt;~60</a:t>
                  </a:r>
                  <a:r>
                    <a:rPr lang="en-US" sz="2000" baseline="30000" dirty="0">
                      <a:solidFill>
                        <a:schemeClr val="bg1"/>
                      </a:solidFill>
                      <a:latin typeface="Arial" pitchFamily="-108" charset="0"/>
                    </a:rPr>
                    <a:t>o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Arial" pitchFamily="-108" charset="0"/>
                    </a:rPr>
                    <a:t> geomag. lat.</a:t>
                  </a:r>
                </a:p>
              </p:txBody>
            </p:sp>
          </p:grpSp>
        </p:grp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947862" y="3216275"/>
            <a:ext cx="5595938" cy="1736725"/>
            <a:chOff x="1248" y="1968"/>
            <a:chExt cx="3525" cy="1094"/>
          </a:xfrm>
        </p:grpSpPr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1680" y="1968"/>
              <a:ext cx="2496" cy="432"/>
              <a:chOff x="1680" y="1968"/>
              <a:chExt cx="2496" cy="432"/>
            </a:xfrm>
          </p:grpSpPr>
          <p:sp>
            <p:nvSpPr>
              <p:cNvPr id="11279" name="Freeform 29"/>
              <p:cNvSpPr>
                <a:spLocks/>
              </p:cNvSpPr>
              <p:nvPr/>
            </p:nvSpPr>
            <p:spPr bwMode="auto">
              <a:xfrm>
                <a:off x="1680" y="1968"/>
                <a:ext cx="2496" cy="432"/>
              </a:xfrm>
              <a:custGeom>
                <a:avLst/>
                <a:gdLst>
                  <a:gd name="T0" fmla="*/ 0 w 2088"/>
                  <a:gd name="T1" fmla="*/ 0 h 253"/>
                  <a:gd name="T2" fmla="*/ 2237 w 2088"/>
                  <a:gd name="T3" fmla="*/ 1676450 h 253"/>
                  <a:gd name="T4" fmla="*/ 8924 w 2088"/>
                  <a:gd name="T5" fmla="*/ 2834820 h 253"/>
                  <a:gd name="T6" fmla="*/ 15637 w 2088"/>
                  <a:gd name="T7" fmla="*/ 3549262 h 253"/>
                  <a:gd name="T8" fmla="*/ 22346 w 2088"/>
                  <a:gd name="T9" fmla="*/ 3718414 h 253"/>
                  <a:gd name="T10" fmla="*/ 33492 w 2088"/>
                  <a:gd name="T11" fmla="*/ 3718414 h 253"/>
                  <a:gd name="T12" fmla="*/ 42235 w 2088"/>
                  <a:gd name="T13" fmla="*/ 2923272 h 253"/>
                  <a:gd name="T14" fmla="*/ 49115 w 2088"/>
                  <a:gd name="T15" fmla="*/ 1595149 h 253"/>
                  <a:gd name="T16" fmla="*/ 51878 w 2088"/>
                  <a:gd name="T17" fmla="*/ 318671 h 2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8"/>
                  <a:gd name="T28" fmla="*/ 0 h 253"/>
                  <a:gd name="T29" fmla="*/ 2088 w 2088"/>
                  <a:gd name="T30" fmla="*/ 253 h 2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8" h="253">
                    <a:moveTo>
                      <a:pt x="0" y="0"/>
                    </a:moveTo>
                    <a:cubicBezTo>
                      <a:pt x="15" y="18"/>
                      <a:pt x="30" y="79"/>
                      <a:pt x="90" y="110"/>
                    </a:cubicBezTo>
                    <a:cubicBezTo>
                      <a:pt x="150" y="142"/>
                      <a:pt x="270" y="166"/>
                      <a:pt x="359" y="186"/>
                    </a:cubicBezTo>
                    <a:cubicBezTo>
                      <a:pt x="449" y="206"/>
                      <a:pt x="539" y="223"/>
                      <a:pt x="629" y="233"/>
                    </a:cubicBezTo>
                    <a:cubicBezTo>
                      <a:pt x="719" y="242"/>
                      <a:pt x="779" y="242"/>
                      <a:pt x="899" y="244"/>
                    </a:cubicBezTo>
                    <a:cubicBezTo>
                      <a:pt x="1019" y="246"/>
                      <a:pt x="1214" y="253"/>
                      <a:pt x="1348" y="244"/>
                    </a:cubicBezTo>
                    <a:cubicBezTo>
                      <a:pt x="1482" y="236"/>
                      <a:pt x="1595" y="215"/>
                      <a:pt x="1700" y="192"/>
                    </a:cubicBezTo>
                    <a:cubicBezTo>
                      <a:pt x="1805" y="169"/>
                      <a:pt x="1912" y="133"/>
                      <a:pt x="1977" y="105"/>
                    </a:cubicBezTo>
                    <a:cubicBezTo>
                      <a:pt x="2042" y="77"/>
                      <a:pt x="2065" y="38"/>
                      <a:pt x="2088" y="21"/>
                    </a:cubicBezTo>
                  </a:path>
                </a:pathLst>
              </a:custGeom>
              <a:noFill/>
              <a:ln w="571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80" name="Line 31"/>
              <p:cNvSpPr>
                <a:spLocks noChangeShapeType="1"/>
              </p:cNvSpPr>
              <p:nvPr/>
            </p:nvSpPr>
            <p:spPr bwMode="auto">
              <a:xfrm flipH="1">
                <a:off x="2352" y="2208"/>
                <a:ext cx="48" cy="144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81" name="Line 32"/>
              <p:cNvSpPr>
                <a:spLocks noChangeShapeType="1"/>
              </p:cNvSpPr>
              <p:nvPr/>
            </p:nvSpPr>
            <p:spPr bwMode="auto">
              <a:xfrm flipH="1">
                <a:off x="2928" y="2256"/>
                <a:ext cx="0" cy="144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82" name="Line 33"/>
              <p:cNvSpPr>
                <a:spLocks noChangeShapeType="1"/>
              </p:cNvSpPr>
              <p:nvPr/>
            </p:nvSpPr>
            <p:spPr bwMode="auto">
              <a:xfrm>
                <a:off x="3408" y="2208"/>
                <a:ext cx="48" cy="144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1278" name="Text Box 43"/>
            <p:cNvSpPr txBox="1">
              <a:spLocks noChangeArrowheads="1"/>
            </p:cNvSpPr>
            <p:nvPr/>
          </p:nvSpPr>
          <p:spPr bwMode="auto">
            <a:xfrm>
              <a:off x="1248" y="2544"/>
              <a:ext cx="3525" cy="51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itchFamily="-108" charset="0"/>
                </a:rPr>
                <a:t>         Very intense solar events </a:t>
              </a:r>
            </a:p>
            <a:p>
              <a:r>
                <a:rPr lang="en-US" dirty="0">
                  <a:solidFill>
                    <a:schemeClr val="bg1"/>
                  </a:solidFill>
                  <a:latin typeface="Arial" pitchFamily="-108" charset="0"/>
                </a:rPr>
                <a:t>push polar cap boundaries Equatorward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23667" y="6934200"/>
            <a:ext cx="1905000" cy="304800"/>
          </a:xfrm>
          <a:noFill/>
        </p:spPr>
        <p:txBody>
          <a:bodyPr/>
          <a:lstStyle/>
          <a:p>
            <a:r>
              <a:rPr lang="en-US" sz="1800" dirty="0">
                <a:latin typeface="Helvetica"/>
                <a:cs typeface="Helvetica"/>
              </a:rPr>
              <a:t> 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80067" y="2895600"/>
            <a:ext cx="6248400" cy="2895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1480067" y="5791200"/>
            <a:ext cx="6248400" cy="0"/>
          </a:xfrm>
          <a:prstGeom prst="line">
            <a:avLst/>
          </a:prstGeom>
          <a:noFill/>
          <a:ln w="9525">
            <a:solidFill>
              <a:srgbClr val="1134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1480067" y="2895600"/>
            <a:ext cx="6248400" cy="0"/>
          </a:xfrm>
          <a:prstGeom prst="line">
            <a:avLst/>
          </a:prstGeom>
          <a:noFill/>
          <a:ln w="9525">
            <a:solidFill>
              <a:srgbClr val="1134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Helvetica"/>
              <a:cs typeface="Helvetica"/>
            </a:endParaRPr>
          </a:p>
        </p:txBody>
      </p:sp>
      <p:pic>
        <p:nvPicPr>
          <p:cNvPr id="15366" name="Picture 7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1667" y="5715000"/>
            <a:ext cx="11176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484830" y="1739900"/>
            <a:ext cx="6232525" cy="441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80067" y="1739900"/>
            <a:ext cx="106363" cy="4419600"/>
            <a:chOff x="1488" y="1440"/>
            <a:chExt cx="48" cy="2112"/>
          </a:xfrm>
        </p:grpSpPr>
        <p:sp>
          <p:nvSpPr>
            <p:cNvPr id="15420" name="Line 10"/>
            <p:cNvSpPr>
              <a:spLocks noChangeShapeType="1"/>
            </p:cNvSpPr>
            <p:nvPr/>
          </p:nvSpPr>
          <p:spPr bwMode="auto">
            <a:xfrm>
              <a:off x="1488" y="1440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5421" name="Line 11"/>
            <p:cNvSpPr>
              <a:spLocks noChangeShapeType="1"/>
            </p:cNvSpPr>
            <p:nvPr/>
          </p:nvSpPr>
          <p:spPr bwMode="auto">
            <a:xfrm>
              <a:off x="1488" y="1862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5422" name="Line 12"/>
            <p:cNvSpPr>
              <a:spLocks noChangeShapeType="1"/>
            </p:cNvSpPr>
            <p:nvPr/>
          </p:nvSpPr>
          <p:spPr bwMode="auto">
            <a:xfrm>
              <a:off x="1488" y="2284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5423" name="Line 13"/>
            <p:cNvSpPr>
              <a:spLocks noChangeShapeType="1"/>
            </p:cNvSpPr>
            <p:nvPr/>
          </p:nvSpPr>
          <p:spPr bwMode="auto">
            <a:xfrm>
              <a:off x="1488" y="2707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5424" name="Line 14"/>
            <p:cNvSpPr>
              <a:spLocks noChangeShapeType="1"/>
            </p:cNvSpPr>
            <p:nvPr/>
          </p:nvSpPr>
          <p:spPr bwMode="auto">
            <a:xfrm>
              <a:off x="1488" y="3129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5425" name="Line 15"/>
            <p:cNvSpPr>
              <a:spLocks noChangeShapeType="1"/>
            </p:cNvSpPr>
            <p:nvPr/>
          </p:nvSpPr>
          <p:spPr bwMode="auto">
            <a:xfrm>
              <a:off x="1488" y="3552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607817" y="1739900"/>
            <a:ext cx="104775" cy="4419600"/>
            <a:chOff x="1488" y="1440"/>
            <a:chExt cx="48" cy="2112"/>
          </a:xfrm>
        </p:grpSpPr>
        <p:sp>
          <p:nvSpPr>
            <p:cNvPr id="15414" name="Line 17"/>
            <p:cNvSpPr>
              <a:spLocks noChangeShapeType="1"/>
            </p:cNvSpPr>
            <p:nvPr/>
          </p:nvSpPr>
          <p:spPr bwMode="auto">
            <a:xfrm>
              <a:off x="1488" y="1440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5415" name="Line 18"/>
            <p:cNvSpPr>
              <a:spLocks noChangeShapeType="1"/>
            </p:cNvSpPr>
            <p:nvPr/>
          </p:nvSpPr>
          <p:spPr bwMode="auto">
            <a:xfrm>
              <a:off x="1488" y="1862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5416" name="Line 19"/>
            <p:cNvSpPr>
              <a:spLocks noChangeShapeType="1"/>
            </p:cNvSpPr>
            <p:nvPr/>
          </p:nvSpPr>
          <p:spPr bwMode="auto">
            <a:xfrm>
              <a:off x="1488" y="2284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5417" name="Line 20"/>
            <p:cNvSpPr>
              <a:spLocks noChangeShapeType="1"/>
            </p:cNvSpPr>
            <p:nvPr/>
          </p:nvSpPr>
          <p:spPr bwMode="auto">
            <a:xfrm>
              <a:off x="1488" y="2707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5418" name="Line 21"/>
            <p:cNvSpPr>
              <a:spLocks noChangeShapeType="1"/>
            </p:cNvSpPr>
            <p:nvPr/>
          </p:nvSpPr>
          <p:spPr bwMode="auto">
            <a:xfrm>
              <a:off x="1488" y="3129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5419" name="Line 22"/>
            <p:cNvSpPr>
              <a:spLocks noChangeShapeType="1"/>
            </p:cNvSpPr>
            <p:nvPr/>
          </p:nvSpPr>
          <p:spPr bwMode="auto">
            <a:xfrm>
              <a:off x="1488" y="3552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15370" name="Text Box 23"/>
          <p:cNvSpPr txBox="1">
            <a:spLocks noChangeArrowheads="1"/>
          </p:cNvSpPr>
          <p:nvPr/>
        </p:nvSpPr>
        <p:spPr bwMode="auto">
          <a:xfrm>
            <a:off x="1213061" y="5959475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latin typeface="Helvetica"/>
                <a:ea typeface="ＭＳ Ｐゴシック" charset="0"/>
                <a:cs typeface="Helvetica"/>
              </a:rPr>
              <a:t>0</a:t>
            </a:r>
          </a:p>
        </p:txBody>
      </p:sp>
      <p:sp>
        <p:nvSpPr>
          <p:cNvPr id="15371" name="Text Box 24"/>
          <p:cNvSpPr txBox="1">
            <a:spLocks noChangeArrowheads="1"/>
          </p:cNvSpPr>
          <p:nvPr/>
        </p:nvSpPr>
        <p:spPr bwMode="auto">
          <a:xfrm>
            <a:off x="1084683" y="5075238"/>
            <a:ext cx="441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latin typeface="Helvetica"/>
                <a:ea typeface="ＭＳ Ｐゴシック" charset="0"/>
                <a:cs typeface="Helvetica"/>
              </a:rPr>
              <a:t>25</a:t>
            </a:r>
          </a:p>
        </p:txBody>
      </p:sp>
      <p:sp>
        <p:nvSpPr>
          <p:cNvPr id="15372" name="Text Box 25"/>
          <p:cNvSpPr txBox="1">
            <a:spLocks noChangeArrowheads="1"/>
          </p:cNvSpPr>
          <p:nvPr/>
        </p:nvSpPr>
        <p:spPr bwMode="auto">
          <a:xfrm>
            <a:off x="1084683" y="4191000"/>
            <a:ext cx="441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latin typeface="Helvetica"/>
                <a:ea typeface="ＭＳ Ｐゴシック" charset="0"/>
                <a:cs typeface="Helvetica"/>
              </a:rPr>
              <a:t>50</a:t>
            </a:r>
          </a:p>
        </p:txBody>
      </p:sp>
      <p:sp>
        <p:nvSpPr>
          <p:cNvPr id="15373" name="Text Box 26"/>
          <p:cNvSpPr txBox="1">
            <a:spLocks noChangeArrowheads="1"/>
          </p:cNvSpPr>
          <p:nvPr/>
        </p:nvSpPr>
        <p:spPr bwMode="auto">
          <a:xfrm>
            <a:off x="1084683" y="3306763"/>
            <a:ext cx="441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latin typeface="Helvetica"/>
                <a:ea typeface="ＭＳ Ｐゴシック" charset="0"/>
                <a:cs typeface="Helvetica"/>
              </a:rPr>
              <a:t>75</a:t>
            </a:r>
          </a:p>
        </p:txBody>
      </p:sp>
      <p:sp>
        <p:nvSpPr>
          <p:cNvPr id="15374" name="Text Box 27"/>
          <p:cNvSpPr txBox="1">
            <a:spLocks noChangeArrowheads="1"/>
          </p:cNvSpPr>
          <p:nvPr/>
        </p:nvSpPr>
        <p:spPr bwMode="auto">
          <a:xfrm>
            <a:off x="956305" y="2422525"/>
            <a:ext cx="56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latin typeface="Helvetica"/>
                <a:ea typeface="ＭＳ Ｐゴシック" charset="0"/>
                <a:cs typeface="Helvetica"/>
              </a:rPr>
              <a:t>100</a:t>
            </a:r>
          </a:p>
        </p:txBody>
      </p:sp>
      <p:sp>
        <p:nvSpPr>
          <p:cNvPr id="15375" name="Text Box 28"/>
          <p:cNvSpPr txBox="1">
            <a:spLocks noChangeArrowheads="1"/>
          </p:cNvSpPr>
          <p:nvPr/>
        </p:nvSpPr>
        <p:spPr bwMode="auto">
          <a:xfrm>
            <a:off x="956305" y="1539875"/>
            <a:ext cx="56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latin typeface="Helvetica"/>
                <a:ea typeface="ＭＳ Ｐゴシック" charset="0"/>
                <a:cs typeface="Helvetica"/>
              </a:rPr>
              <a:t>125</a:t>
            </a:r>
          </a:p>
        </p:txBody>
      </p:sp>
      <p:sp>
        <p:nvSpPr>
          <p:cNvPr id="15376" name="Text Box 29"/>
          <p:cNvSpPr txBox="1">
            <a:spLocks noChangeArrowheads="1"/>
          </p:cNvSpPr>
          <p:nvPr/>
        </p:nvSpPr>
        <p:spPr bwMode="auto">
          <a:xfrm rot="-5400000">
            <a:off x="54182" y="3714235"/>
            <a:ext cx="1480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elvetica"/>
                <a:ea typeface="ＭＳ Ｐゴシック" charset="0"/>
                <a:cs typeface="Helvetica"/>
              </a:rPr>
              <a:t>Altitude (km)</a:t>
            </a:r>
          </a:p>
        </p:txBody>
      </p:sp>
      <p:sp>
        <p:nvSpPr>
          <p:cNvPr id="15377" name="Line 30"/>
          <p:cNvSpPr>
            <a:spLocks noChangeShapeType="1"/>
          </p:cNvSpPr>
          <p:nvPr/>
        </p:nvSpPr>
        <p:spPr bwMode="auto">
          <a:xfrm>
            <a:off x="1480067" y="4419600"/>
            <a:ext cx="6248400" cy="0"/>
          </a:xfrm>
          <a:prstGeom prst="line">
            <a:avLst/>
          </a:prstGeom>
          <a:noFill/>
          <a:ln w="9525">
            <a:solidFill>
              <a:srgbClr val="1134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15378" name="Text Box 31"/>
          <p:cNvSpPr txBox="1">
            <a:spLocks noChangeArrowheads="1"/>
          </p:cNvSpPr>
          <p:nvPr/>
        </p:nvSpPr>
        <p:spPr bwMode="auto">
          <a:xfrm>
            <a:off x="4140717" y="5805488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elvetica"/>
                <a:ea typeface="ＭＳ Ｐゴシック" charset="0"/>
                <a:cs typeface="Helvetica"/>
              </a:rPr>
              <a:t>Troposphere</a:t>
            </a:r>
          </a:p>
        </p:txBody>
      </p:sp>
      <p:sp>
        <p:nvSpPr>
          <p:cNvPr id="15379" name="Text Box 32"/>
          <p:cNvSpPr txBox="1">
            <a:spLocks noChangeArrowheads="1"/>
          </p:cNvSpPr>
          <p:nvPr/>
        </p:nvSpPr>
        <p:spPr bwMode="auto">
          <a:xfrm>
            <a:off x="4096267" y="4738688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elvetica"/>
                <a:ea typeface="ＭＳ Ｐゴシック" charset="0"/>
                <a:cs typeface="Helvetica"/>
              </a:rPr>
              <a:t>Stratosphere</a:t>
            </a:r>
          </a:p>
        </p:txBody>
      </p:sp>
      <p:sp>
        <p:nvSpPr>
          <p:cNvPr id="15380" name="Text Box 33"/>
          <p:cNvSpPr txBox="1">
            <a:spLocks noChangeArrowheads="1"/>
          </p:cNvSpPr>
          <p:nvPr/>
        </p:nvSpPr>
        <p:spPr bwMode="auto">
          <a:xfrm>
            <a:off x="4070867" y="30591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elvetica"/>
                <a:ea typeface="ＭＳ Ｐゴシック" charset="0"/>
                <a:cs typeface="Helvetica"/>
              </a:rPr>
              <a:t>Mesosphere</a:t>
            </a:r>
          </a:p>
        </p:txBody>
      </p:sp>
      <p:sp>
        <p:nvSpPr>
          <p:cNvPr id="15381" name="Text Box 34"/>
          <p:cNvSpPr txBox="1">
            <a:spLocks noChangeArrowheads="1"/>
          </p:cNvSpPr>
          <p:nvPr/>
        </p:nvSpPr>
        <p:spPr bwMode="auto">
          <a:xfrm>
            <a:off x="4070867" y="2147887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elvetica"/>
                <a:ea typeface="ＭＳ Ｐゴシック" charset="0"/>
                <a:cs typeface="Helvetica"/>
              </a:rPr>
              <a:t>Thermosphere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7206179" y="381000"/>
            <a:ext cx="1645977" cy="2514600"/>
            <a:chOff x="4198" y="0"/>
            <a:chExt cx="1019" cy="1200"/>
          </a:xfrm>
        </p:grpSpPr>
        <p:sp>
          <p:nvSpPr>
            <p:cNvPr id="15412" name="Line 40"/>
            <p:cNvSpPr>
              <a:spLocks noChangeShapeType="1"/>
            </p:cNvSpPr>
            <p:nvPr/>
          </p:nvSpPr>
          <p:spPr bwMode="auto">
            <a:xfrm flipH="1">
              <a:off x="4320" y="0"/>
              <a:ext cx="2" cy="12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5413" name="Text Box 41"/>
            <p:cNvSpPr txBox="1">
              <a:spLocks noChangeArrowheads="1"/>
            </p:cNvSpPr>
            <p:nvPr/>
          </p:nvSpPr>
          <p:spPr bwMode="auto">
            <a:xfrm>
              <a:off x="4198" y="713"/>
              <a:ext cx="1019" cy="1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Helvetica"/>
                  <a:cs typeface="Helvetica"/>
                </a:rPr>
                <a:t>1 MeV proton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6256854" y="381000"/>
            <a:ext cx="1903214" cy="4648200"/>
            <a:chOff x="3504" y="0"/>
            <a:chExt cx="1161" cy="2736"/>
          </a:xfrm>
        </p:grpSpPr>
        <p:sp>
          <p:nvSpPr>
            <p:cNvPr id="15410" name="Line 43"/>
            <p:cNvSpPr>
              <a:spLocks noChangeShapeType="1"/>
            </p:cNvSpPr>
            <p:nvPr/>
          </p:nvSpPr>
          <p:spPr bwMode="auto">
            <a:xfrm>
              <a:off x="3626" y="0"/>
              <a:ext cx="22" cy="27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5411" name="Text Box 44"/>
            <p:cNvSpPr txBox="1">
              <a:spLocks noChangeArrowheads="1"/>
            </p:cNvSpPr>
            <p:nvPr/>
          </p:nvSpPr>
          <p:spPr bwMode="auto">
            <a:xfrm>
              <a:off x="3504" y="2287"/>
              <a:ext cx="1161" cy="2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Helvetica"/>
                  <a:cs typeface="Helvetica"/>
                </a:rPr>
                <a:t>100 MeV proton</a:t>
              </a:r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6731517" y="381000"/>
            <a:ext cx="1774825" cy="3505200"/>
            <a:chOff x="3840" y="0"/>
            <a:chExt cx="1118" cy="1776"/>
          </a:xfrm>
        </p:grpSpPr>
        <p:sp>
          <p:nvSpPr>
            <p:cNvPr id="15408" name="Line 46"/>
            <p:cNvSpPr>
              <a:spLocks noChangeShapeType="1"/>
            </p:cNvSpPr>
            <p:nvPr/>
          </p:nvSpPr>
          <p:spPr bwMode="auto">
            <a:xfrm>
              <a:off x="3962" y="0"/>
              <a:ext cx="22" cy="177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5409" name="Text Box 47"/>
            <p:cNvSpPr txBox="1">
              <a:spLocks noChangeArrowheads="1"/>
            </p:cNvSpPr>
            <p:nvPr/>
          </p:nvSpPr>
          <p:spPr bwMode="auto">
            <a:xfrm>
              <a:off x="3840" y="1357"/>
              <a:ext cx="1118" cy="1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Helvetica"/>
                  <a:cs typeface="Helvetica"/>
                </a:rPr>
                <a:t>10 MeV proton</a:t>
              </a:r>
            </a:p>
          </p:txBody>
        </p:sp>
      </p:grpSp>
      <p:sp>
        <p:nvSpPr>
          <p:cNvPr id="15389" name="Text Box 4"/>
          <p:cNvSpPr txBox="1">
            <a:spLocks noChangeArrowheads="1"/>
          </p:cNvSpPr>
          <p:nvPr/>
        </p:nvSpPr>
        <p:spPr bwMode="auto">
          <a:xfrm>
            <a:off x="1916873" y="4113213"/>
            <a:ext cx="1531451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Helvetica"/>
                <a:cs typeface="Helvetica"/>
              </a:rPr>
              <a:t>Middle</a:t>
            </a:r>
          </a:p>
          <a:p>
            <a:pPr algn="ctr"/>
            <a:r>
              <a:rPr lang="en-US" b="1" dirty="0">
                <a:latin typeface="Helvetica"/>
                <a:cs typeface="Helvetica"/>
              </a:rPr>
              <a:t>Atmosphere</a:t>
            </a:r>
          </a:p>
        </p:txBody>
      </p: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3766068" y="381000"/>
            <a:ext cx="1082636" cy="1828800"/>
            <a:chOff x="3810000" y="0"/>
            <a:chExt cx="1082635" cy="1828800"/>
          </a:xfrm>
        </p:grpSpPr>
        <p:sp>
          <p:nvSpPr>
            <p:cNvPr id="15406" name="Line 50"/>
            <p:cNvSpPr>
              <a:spLocks noChangeShapeType="1"/>
            </p:cNvSpPr>
            <p:nvPr/>
          </p:nvSpPr>
          <p:spPr bwMode="auto">
            <a:xfrm>
              <a:off x="4419600" y="0"/>
              <a:ext cx="0" cy="182880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5407" name="Text Box 51"/>
            <p:cNvSpPr txBox="1">
              <a:spLocks noChangeArrowheads="1"/>
            </p:cNvSpPr>
            <p:nvPr/>
          </p:nvSpPr>
          <p:spPr bwMode="auto">
            <a:xfrm>
              <a:off x="3810000" y="228600"/>
              <a:ext cx="1082635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CC00"/>
                  </a:solidFill>
                  <a:latin typeface="Helvetica"/>
                  <a:cs typeface="Helvetica"/>
                </a:rPr>
                <a:t>  1 keV </a:t>
              </a:r>
            </a:p>
            <a:p>
              <a:r>
                <a:rPr lang="en-US" b="1" dirty="0">
                  <a:solidFill>
                    <a:srgbClr val="00CC00"/>
                  </a:solidFill>
                  <a:latin typeface="Helvetica"/>
                  <a:cs typeface="Helvetica"/>
                </a:rPr>
                <a:t>electron</a:t>
              </a:r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2851667" y="381000"/>
            <a:ext cx="1082636" cy="2438400"/>
            <a:chOff x="2819400" y="0"/>
            <a:chExt cx="1082636" cy="2438400"/>
          </a:xfrm>
        </p:grpSpPr>
        <p:sp>
          <p:nvSpPr>
            <p:cNvPr id="15404" name="Line 53"/>
            <p:cNvSpPr>
              <a:spLocks noChangeShapeType="1"/>
            </p:cNvSpPr>
            <p:nvPr/>
          </p:nvSpPr>
          <p:spPr bwMode="auto">
            <a:xfrm>
              <a:off x="3429000" y="0"/>
              <a:ext cx="0" cy="243840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5405" name="Text Box 52"/>
            <p:cNvSpPr txBox="1">
              <a:spLocks noChangeArrowheads="1"/>
            </p:cNvSpPr>
            <p:nvPr/>
          </p:nvSpPr>
          <p:spPr bwMode="auto">
            <a:xfrm>
              <a:off x="2819400" y="1143000"/>
              <a:ext cx="1082636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CC00"/>
                  </a:solidFill>
                  <a:latin typeface="Helvetica"/>
                  <a:cs typeface="Helvetica"/>
                </a:rPr>
                <a:t>10 keV </a:t>
              </a:r>
            </a:p>
            <a:p>
              <a:r>
                <a:rPr lang="en-US" b="1" dirty="0">
                  <a:solidFill>
                    <a:srgbClr val="00CC00"/>
                  </a:solidFill>
                  <a:latin typeface="Helvetica"/>
                  <a:cs typeface="Helvetica"/>
                </a:rPr>
                <a:t>electron</a:t>
              </a:r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1937267" y="381000"/>
            <a:ext cx="1082636" cy="3581400"/>
            <a:chOff x="1828800" y="0"/>
            <a:chExt cx="1082636" cy="3581400"/>
          </a:xfrm>
        </p:grpSpPr>
        <p:sp>
          <p:nvSpPr>
            <p:cNvPr id="15402" name="Line 54"/>
            <p:cNvSpPr>
              <a:spLocks noChangeShapeType="1"/>
            </p:cNvSpPr>
            <p:nvPr/>
          </p:nvSpPr>
          <p:spPr bwMode="auto">
            <a:xfrm>
              <a:off x="2438400" y="0"/>
              <a:ext cx="0" cy="358140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5403" name="Text Box 55"/>
            <p:cNvSpPr txBox="1">
              <a:spLocks noChangeArrowheads="1"/>
            </p:cNvSpPr>
            <p:nvPr/>
          </p:nvSpPr>
          <p:spPr bwMode="auto">
            <a:xfrm>
              <a:off x="1828800" y="2057400"/>
              <a:ext cx="1082636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CC00"/>
                  </a:solidFill>
                  <a:latin typeface="Helvetica"/>
                  <a:cs typeface="Helvetica"/>
                </a:rPr>
                <a:t>100 keV </a:t>
              </a:r>
            </a:p>
            <a:p>
              <a:r>
                <a:rPr lang="en-US" b="1" dirty="0">
                  <a:solidFill>
                    <a:srgbClr val="00CC00"/>
                  </a:solidFill>
                  <a:latin typeface="Helvetica"/>
                  <a:cs typeface="Helvetica"/>
                </a:rPr>
                <a:t>electron</a:t>
              </a:r>
            </a:p>
          </p:txBody>
        </p:sp>
      </p:grpSp>
      <p:sp>
        <p:nvSpPr>
          <p:cNvPr id="536636" name="Text Box 60"/>
          <p:cNvSpPr txBox="1">
            <a:spLocks noChangeArrowheads="1"/>
          </p:cNvSpPr>
          <p:nvPr/>
        </p:nvSpPr>
        <p:spPr bwMode="auto">
          <a:xfrm>
            <a:off x="1861067" y="4182070"/>
            <a:ext cx="2108532" cy="923330"/>
          </a:xfrm>
          <a:prstGeom prst="rect">
            <a:avLst/>
          </a:prstGeom>
          <a:solidFill>
            <a:schemeClr val="bg1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CC00"/>
                </a:solidFill>
                <a:latin typeface="Helvetica"/>
                <a:cs typeface="Helvetica"/>
              </a:rPr>
              <a:t>(Bremsstrahlung</a:t>
            </a:r>
          </a:p>
          <a:p>
            <a:pPr algn="ctr"/>
            <a:r>
              <a:rPr lang="en-US" b="1" dirty="0">
                <a:solidFill>
                  <a:srgbClr val="00CC00"/>
                </a:solidFill>
                <a:latin typeface="Helvetica"/>
                <a:cs typeface="Helvetica"/>
              </a:rPr>
              <a:t>X-rays can</a:t>
            </a:r>
          </a:p>
          <a:p>
            <a:pPr algn="ctr"/>
            <a:r>
              <a:rPr lang="en-US" b="1" dirty="0">
                <a:solidFill>
                  <a:srgbClr val="00CC00"/>
                </a:solidFill>
                <a:latin typeface="Helvetica"/>
                <a:cs typeface="Helvetica"/>
              </a:rPr>
              <a:t>penetrate further)</a:t>
            </a:r>
          </a:p>
        </p:txBody>
      </p: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1145105" y="381000"/>
            <a:ext cx="1082675" cy="4114800"/>
            <a:chOff x="605" y="0"/>
            <a:chExt cx="682" cy="2592"/>
          </a:xfrm>
        </p:grpSpPr>
        <p:sp>
          <p:nvSpPr>
            <p:cNvPr id="15400" name="Line 63"/>
            <p:cNvSpPr>
              <a:spLocks noChangeShapeType="1"/>
            </p:cNvSpPr>
            <p:nvPr/>
          </p:nvSpPr>
          <p:spPr bwMode="auto">
            <a:xfrm>
              <a:off x="960" y="0"/>
              <a:ext cx="0" cy="2592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5401" name="Text Box 64"/>
            <p:cNvSpPr txBox="1">
              <a:spLocks noChangeArrowheads="1"/>
            </p:cNvSpPr>
            <p:nvPr/>
          </p:nvSpPr>
          <p:spPr bwMode="auto">
            <a:xfrm>
              <a:off x="605" y="1846"/>
              <a:ext cx="682" cy="4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rgbClr val="00CC00"/>
                  </a:solidFill>
                  <a:latin typeface="Helvetica"/>
                  <a:cs typeface="Helvetica"/>
                </a:rPr>
                <a:t>1 MeV </a:t>
              </a:r>
            </a:p>
            <a:p>
              <a:pPr algn="ctr"/>
              <a:r>
                <a:rPr lang="en-US" b="1" dirty="0">
                  <a:solidFill>
                    <a:srgbClr val="00CC00"/>
                  </a:solidFill>
                  <a:latin typeface="Helvetica"/>
                  <a:cs typeface="Helvetica"/>
                </a:rPr>
                <a:t>electron</a:t>
              </a:r>
            </a:p>
          </p:txBody>
        </p:sp>
      </p:grpSp>
      <p:sp>
        <p:nvSpPr>
          <p:cNvPr id="15398" name="Line 43"/>
          <p:cNvSpPr>
            <a:spLocks noChangeShapeType="1"/>
          </p:cNvSpPr>
          <p:nvPr/>
        </p:nvSpPr>
        <p:spPr bwMode="auto">
          <a:xfrm>
            <a:off x="5947205" y="457200"/>
            <a:ext cx="28662" cy="557368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15399" name="Text Box 44"/>
          <p:cNvSpPr txBox="1">
            <a:spLocks noChangeArrowheads="1"/>
          </p:cNvSpPr>
          <p:nvPr/>
        </p:nvSpPr>
        <p:spPr bwMode="auto">
          <a:xfrm>
            <a:off x="5061467" y="5079753"/>
            <a:ext cx="1787869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1 GeV proton</a:t>
            </a:r>
            <a:endParaRPr lang="en-US" b="1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  <a:latin typeface="Helvetica"/>
                <a:cs typeface="Helvetica"/>
              </a:rPr>
              <a:t>(mostly GCRs)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A12F56-18F3-8246-9D22-8E22298B4E98}" type="slidenum">
              <a:rPr lang="en-US">
                <a:latin typeface="Helvetica" pitchFamily="-106" charset="0"/>
              </a:rPr>
              <a:pPr/>
              <a:t>9</a:t>
            </a:fld>
            <a:endParaRPr lang="en-US" sz="1200" dirty="0">
              <a:solidFill>
                <a:schemeClr val="tx1"/>
              </a:solidFill>
              <a:latin typeface="Helvetica" pitchFamily="-106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/>
            <a:r>
              <a:rPr lang="en-US" dirty="0"/>
              <a:t>Ionization in the Northern Polar Cap</a:t>
            </a:r>
            <a:br>
              <a:rPr lang="en-US" dirty="0"/>
            </a:br>
            <a:r>
              <a:rPr lang="en-US" dirty="0"/>
              <a:t> During the 2003 “Halloween” Storm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5175" y="1103313"/>
            <a:ext cx="7769225" cy="5221287"/>
            <a:chOff x="765175" y="1103313"/>
            <a:chExt cx="7769225" cy="5221287"/>
          </a:xfrm>
        </p:grpSpPr>
        <p:pic>
          <p:nvPicPr>
            <p:cNvPr id="3174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5175" y="1103313"/>
              <a:ext cx="7769225" cy="522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0" name="Rectangle 5"/>
            <p:cNvSpPr>
              <a:spLocks noChangeArrowheads="1"/>
            </p:cNvSpPr>
            <p:nvPr/>
          </p:nvSpPr>
          <p:spPr bwMode="auto">
            <a:xfrm>
              <a:off x="2514600" y="2819400"/>
              <a:ext cx="304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51" name="Rectangle 6"/>
            <p:cNvSpPr>
              <a:spLocks noChangeArrowheads="1"/>
            </p:cNvSpPr>
            <p:nvPr/>
          </p:nvSpPr>
          <p:spPr bwMode="auto">
            <a:xfrm>
              <a:off x="2743200" y="4114800"/>
              <a:ext cx="304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52" name="Rectangle 7"/>
            <p:cNvSpPr>
              <a:spLocks noChangeArrowheads="1"/>
            </p:cNvSpPr>
            <p:nvPr/>
          </p:nvSpPr>
          <p:spPr bwMode="auto">
            <a:xfrm>
              <a:off x="2971800" y="5257800"/>
              <a:ext cx="304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53" name="Rectangle 8"/>
            <p:cNvSpPr>
              <a:spLocks noChangeArrowheads="1"/>
            </p:cNvSpPr>
            <p:nvPr/>
          </p:nvSpPr>
          <p:spPr bwMode="auto">
            <a:xfrm>
              <a:off x="4051300" y="5270500"/>
              <a:ext cx="304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54" name="Rectangle 9"/>
            <p:cNvSpPr>
              <a:spLocks noChangeArrowheads="1"/>
            </p:cNvSpPr>
            <p:nvPr/>
          </p:nvSpPr>
          <p:spPr bwMode="auto">
            <a:xfrm>
              <a:off x="4394200" y="4343400"/>
              <a:ext cx="304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55" name="Rectangle 10"/>
            <p:cNvSpPr>
              <a:spLocks noChangeArrowheads="1"/>
            </p:cNvSpPr>
            <p:nvPr/>
          </p:nvSpPr>
          <p:spPr bwMode="auto">
            <a:xfrm>
              <a:off x="5715000" y="2743200"/>
              <a:ext cx="304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12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1203</Words>
  <Application>Microsoft Macintosh PowerPoint</Application>
  <PresentationFormat>On-screen Show (4:3)</PresentationFormat>
  <Paragraphs>247</Paragraphs>
  <Slides>24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</vt:lpstr>
      <vt:lpstr>Energetic Particle Impacts in the Atmosphere</vt:lpstr>
      <vt:lpstr>A Simplified Overview of the Particle-to-Nitrates Chain</vt:lpstr>
      <vt:lpstr>A Few Words About Photons </vt:lpstr>
      <vt:lpstr>Slide 4</vt:lpstr>
      <vt:lpstr>Slide 5</vt:lpstr>
      <vt:lpstr>Slide 6</vt:lpstr>
      <vt:lpstr>Slide 7</vt:lpstr>
      <vt:lpstr>Slide 8</vt:lpstr>
      <vt:lpstr>Ionization in the Northern Polar Cap  During the 2003 “Halloween” Storm</vt:lpstr>
      <vt:lpstr>Slide 10</vt:lpstr>
      <vt:lpstr>HALOE NOx and O3 Measurements</vt:lpstr>
      <vt:lpstr>Slide 12</vt:lpstr>
      <vt:lpstr>MIPAS NOx (NO+NO2) in 50-55 km  (Northern Hemisphere)</vt:lpstr>
      <vt:lpstr>Slide 14</vt:lpstr>
      <vt:lpstr>Whole Atmosphere Community Climate Model (WACCM)</vt:lpstr>
      <vt:lpstr>Slide 16</vt:lpstr>
      <vt:lpstr>The Role of Dynamics in Odd-Nitrogen Distributions</vt:lpstr>
      <vt:lpstr>Slide 18</vt:lpstr>
      <vt:lpstr>Slide 19</vt:lpstr>
      <vt:lpstr>Comparison of HALOE Measurements to WACCM Simulation</vt:lpstr>
      <vt:lpstr>Slide 21</vt:lpstr>
      <vt:lpstr>Comparison of MIPAS Measurements to WACCM Simulation “Halloween Storm,” 2003</vt:lpstr>
      <vt:lpstr>Slide 23</vt:lpstr>
      <vt:lpstr>High Energy Particle Precipitation in the Atmosphere (HEPPA)</vt:lpstr>
    </vt:vector>
  </TitlesOfParts>
  <Manager/>
  <Company>NCAR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Stan Solomon</dc:creator>
  <cp:keywords/>
  <dc:description/>
  <cp:lastModifiedBy>Stan Solomon</cp:lastModifiedBy>
  <cp:revision>25</cp:revision>
  <dcterms:created xsi:type="dcterms:W3CDTF">2011-11-01T18:41:25Z</dcterms:created>
  <dcterms:modified xsi:type="dcterms:W3CDTF">2011-11-02T18:13:38Z</dcterms:modified>
  <cp:category/>
</cp:coreProperties>
</file>